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handoutMasterIdLst>
    <p:handoutMasterId r:id="rId127"/>
  </p:handoutMasterIdLst>
  <p:sldIdLst>
    <p:sldId id="256" r:id="rId2"/>
    <p:sldId id="276" r:id="rId3"/>
    <p:sldId id="335" r:id="rId4"/>
    <p:sldId id="333" r:id="rId5"/>
    <p:sldId id="377" r:id="rId6"/>
    <p:sldId id="279" r:id="rId7"/>
    <p:sldId id="278" r:id="rId8"/>
    <p:sldId id="280" r:id="rId9"/>
    <p:sldId id="281" r:id="rId10"/>
    <p:sldId id="282" r:id="rId11"/>
    <p:sldId id="283" r:id="rId12"/>
    <p:sldId id="284" r:id="rId13"/>
    <p:sldId id="285" r:id="rId14"/>
    <p:sldId id="286" r:id="rId15"/>
    <p:sldId id="287" r:id="rId16"/>
    <p:sldId id="288" r:id="rId17"/>
    <p:sldId id="289" r:id="rId18"/>
    <p:sldId id="334" r:id="rId19"/>
    <p:sldId id="388" r:id="rId20"/>
    <p:sldId id="366" r:id="rId21"/>
    <p:sldId id="336" r:id="rId22"/>
    <p:sldId id="387" r:id="rId23"/>
    <p:sldId id="369" r:id="rId24"/>
    <p:sldId id="370" r:id="rId25"/>
    <p:sldId id="371" r:id="rId26"/>
    <p:sldId id="389" r:id="rId27"/>
    <p:sldId id="298" r:id="rId28"/>
    <p:sldId id="297" r:id="rId29"/>
    <p:sldId id="303" r:id="rId30"/>
    <p:sldId id="305" r:id="rId31"/>
    <p:sldId id="299" r:id="rId32"/>
    <p:sldId id="304" r:id="rId33"/>
    <p:sldId id="306" r:id="rId34"/>
    <p:sldId id="311" r:id="rId35"/>
    <p:sldId id="308" r:id="rId36"/>
    <p:sldId id="307" r:id="rId37"/>
    <p:sldId id="309" r:id="rId38"/>
    <p:sldId id="300" r:id="rId39"/>
    <p:sldId id="313" r:id="rId40"/>
    <p:sldId id="314" r:id="rId41"/>
    <p:sldId id="315" r:id="rId42"/>
    <p:sldId id="316" r:id="rId43"/>
    <p:sldId id="257" r:id="rId44"/>
    <p:sldId id="258" r:id="rId45"/>
    <p:sldId id="260" r:id="rId46"/>
    <p:sldId id="378" r:id="rId47"/>
    <p:sldId id="259" r:id="rId48"/>
    <p:sldId id="262" r:id="rId49"/>
    <p:sldId id="264" r:id="rId50"/>
    <p:sldId id="265" r:id="rId51"/>
    <p:sldId id="266" r:id="rId52"/>
    <p:sldId id="267" r:id="rId53"/>
    <p:sldId id="268" r:id="rId54"/>
    <p:sldId id="269" r:id="rId55"/>
    <p:sldId id="270" r:id="rId56"/>
    <p:sldId id="273" r:id="rId57"/>
    <p:sldId id="272" r:id="rId58"/>
    <p:sldId id="302" r:id="rId59"/>
    <p:sldId id="319" r:id="rId60"/>
    <p:sldId id="318" r:id="rId61"/>
    <p:sldId id="320" r:id="rId62"/>
    <p:sldId id="321" r:id="rId63"/>
    <p:sldId id="323" r:id="rId64"/>
    <p:sldId id="324" r:id="rId65"/>
    <p:sldId id="339" r:id="rId66"/>
    <p:sldId id="379" r:id="rId67"/>
    <p:sldId id="384" r:id="rId68"/>
    <p:sldId id="383" r:id="rId69"/>
    <p:sldId id="382" r:id="rId70"/>
    <p:sldId id="390" r:id="rId71"/>
    <p:sldId id="380" r:id="rId72"/>
    <p:sldId id="392" r:id="rId73"/>
    <p:sldId id="381" r:id="rId74"/>
    <p:sldId id="385" r:id="rId75"/>
    <p:sldId id="386" r:id="rId76"/>
    <p:sldId id="393" r:id="rId77"/>
    <p:sldId id="365" r:id="rId78"/>
    <p:sldId id="342" r:id="rId79"/>
    <p:sldId id="341" r:id="rId80"/>
    <p:sldId id="346" r:id="rId81"/>
    <p:sldId id="354" r:id="rId82"/>
    <p:sldId id="355" r:id="rId83"/>
    <p:sldId id="347" r:id="rId84"/>
    <p:sldId id="345" r:id="rId85"/>
    <p:sldId id="348" r:id="rId86"/>
    <p:sldId id="349" r:id="rId87"/>
    <p:sldId id="350" r:id="rId88"/>
    <p:sldId id="351" r:id="rId89"/>
    <p:sldId id="344" r:id="rId90"/>
    <p:sldId id="352" r:id="rId91"/>
    <p:sldId id="340" r:id="rId92"/>
    <p:sldId id="353" r:id="rId93"/>
    <p:sldId id="357" r:id="rId94"/>
    <p:sldId id="358" r:id="rId95"/>
    <p:sldId id="356" r:id="rId96"/>
    <p:sldId id="359" r:id="rId97"/>
    <p:sldId id="360" r:id="rId98"/>
    <p:sldId id="361" r:id="rId99"/>
    <p:sldId id="343" r:id="rId100"/>
    <p:sldId id="374" r:id="rId101"/>
    <p:sldId id="373" r:id="rId102"/>
    <p:sldId id="376" r:id="rId103"/>
    <p:sldId id="375" r:id="rId104"/>
    <p:sldId id="367" r:id="rId105"/>
    <p:sldId id="274" r:id="rId106"/>
    <p:sldId id="337" r:id="rId107"/>
    <p:sldId id="292" r:id="rId108"/>
    <p:sldId id="293" r:id="rId109"/>
    <p:sldId id="326" r:id="rId110"/>
    <p:sldId id="327" r:id="rId111"/>
    <p:sldId id="328" r:id="rId112"/>
    <p:sldId id="330" r:id="rId113"/>
    <p:sldId id="331" r:id="rId114"/>
    <p:sldId id="332" r:id="rId115"/>
    <p:sldId id="294" r:id="rId116"/>
    <p:sldId id="295" r:id="rId117"/>
    <p:sldId id="296" r:id="rId118"/>
    <p:sldId id="290" r:id="rId119"/>
    <p:sldId id="275" r:id="rId120"/>
    <p:sldId id="325" r:id="rId121"/>
    <p:sldId id="364" r:id="rId122"/>
    <p:sldId id="362" r:id="rId123"/>
    <p:sldId id="391" r:id="rId124"/>
    <p:sldId id="363" r:id="rId125"/>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68" autoAdjust="0"/>
  </p:normalViewPr>
  <p:slideViewPr>
    <p:cSldViewPr>
      <p:cViewPr>
        <p:scale>
          <a:sx n="75" d="100"/>
          <a:sy n="75" d="100"/>
        </p:scale>
        <p:origin x="-78" y="-10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378D97-3702-46F1-81FC-73F4D27FBA10}" type="datetimeFigureOut">
              <a:rPr lang="ru-RU" smtClean="0"/>
              <a:t>25.11.2021</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95E83C-3A46-443F-929F-BFD465E06968}" type="slidenum">
              <a:rPr lang="ru-RU" smtClean="0"/>
              <a:t>‹#›</a:t>
            </a:fld>
            <a:endParaRPr lang="ru-RU"/>
          </a:p>
        </p:txBody>
      </p:sp>
    </p:spTree>
    <p:extLst>
      <p:ext uri="{BB962C8B-B14F-4D97-AF65-F5344CB8AC3E}">
        <p14:creationId xmlns:p14="http://schemas.microsoft.com/office/powerpoint/2010/main" val="3121685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AD47F8-8F94-4DB7-AD67-D5AAF3D2402D}" type="datetimeFigureOut">
              <a:rPr lang="ru-RU" smtClean="0"/>
              <a:t>25.11.2021</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953FA7-F78E-438E-B963-9964EE4010DF}" type="slidenum">
              <a:rPr lang="ru-RU" smtClean="0"/>
              <a:t>‹#›</a:t>
            </a:fld>
            <a:endParaRPr lang="ru-RU"/>
          </a:p>
        </p:txBody>
      </p:sp>
    </p:spTree>
    <p:extLst>
      <p:ext uri="{BB962C8B-B14F-4D97-AF65-F5344CB8AC3E}">
        <p14:creationId xmlns:p14="http://schemas.microsoft.com/office/powerpoint/2010/main" val="26437923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9</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18</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19</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20</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10</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11</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12</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80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13</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86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14</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15</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16</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120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121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124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17</a:t>
            </a:fld>
            <a:endParaRPr lang="ru-RU"/>
          </a:p>
        </p:txBody>
      </p:sp>
    </p:spTree>
    <p:extLst>
      <p:ext uri="{BB962C8B-B14F-4D97-AF65-F5344CB8AC3E}">
        <p14:creationId xmlns:p14="http://schemas.microsoft.com/office/powerpoint/2010/main" val="82328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97819"/>
            <a:ext cx="7772400" cy="1102519"/>
          </a:xfrm>
        </p:spPr>
        <p:txBody>
          <a:bodyPr/>
          <a:lstStyle/>
          <a:p>
            <a:r>
              <a:rPr lang="ru-RU"/>
              <a:t>Образец заголовка</a:t>
            </a:r>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5C3E72A6-C626-434F-906B-05B3BDB2D786}"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17911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29B3ED4-17BD-477A-94C2-6800742BDD24}"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9953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54781"/>
            <a:ext cx="2057400" cy="329088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154781"/>
            <a:ext cx="6019800" cy="329088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04943E6-BAA5-4BB2-B86E-84853CDBF8EA}"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4463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974232D5-7DF0-495B-8545-E38BEA1B5DE1}"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121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D485ADB-C34B-43C2-B829-ED1C4211E145}"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36418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69DD8057-885C-4F67-9071-FD5DF9544D0F}" type="datetime1">
              <a:rPr lang="ru-RU" smtClean="0"/>
              <a:t>25.11.2021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81603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6A50CCBF-ED45-4354-8F35-08CAB6D4218D}" type="datetime1">
              <a:rPr lang="ru-RU" smtClean="0"/>
              <a:t>25.11.2021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25120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BA8FECD-7F50-41F5-B4B0-D1AADC5CD9E2}" type="datetime1">
              <a:rPr lang="ru-RU" smtClean="0"/>
              <a:t>25.11.2021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95269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207207D-89EA-4024-9020-4DE9E0DEEA75}" type="datetime1">
              <a:rPr lang="ru-RU" smtClean="0"/>
              <a:t>25.11.2021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2939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CC666FA-F93C-48B6-A506-DAB7E647C0B6}" type="datetime1">
              <a:rPr lang="ru-RU" smtClean="0"/>
              <a:t>25.11.2021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69076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2074DD08-036F-4169-B09A-ADB501C4D198}" type="datetime1">
              <a:rPr lang="ru-RU" smtClean="0"/>
              <a:t>25.11.2021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9609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59B50F6-76CC-46E9-B02B-54787D150918}" type="datetime1">
              <a:rPr lang="ru-RU" smtClean="0"/>
              <a:t>25.11.2021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E030C87-1511-491E-BD2D-7C6D6654AA18}" type="slidenum">
              <a:rPr lang="ru-RU" smtClean="0"/>
              <a:t>‹#›</a:t>
            </a:fld>
            <a:endParaRPr lang="ru-RU"/>
          </a:p>
        </p:txBody>
      </p:sp>
    </p:spTree>
    <p:extLst>
      <p:ext uri="{BB962C8B-B14F-4D97-AF65-F5344CB8AC3E}">
        <p14:creationId xmlns:p14="http://schemas.microsoft.com/office/powerpoint/2010/main" val="4144735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0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intbeam/watcom-vscode"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dosbox.com/"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hyperlink" Target="https://dosbox-x.com/"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pcem-emulator.co.uk/downloads.html"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3" Type="http://schemas.openxmlformats.org/officeDocument/2006/relationships/hyperlink" Target="http://www.sizecoding.org/"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github.com/wbcbz7/yadm21_seminar"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hyperlink" Target="https://t.me/wbcbz7" TargetMode="External"/><Relationship Id="rId5" Type="http://schemas.openxmlformats.org/officeDocument/2006/relationships/hyperlink" Target="mailto:wbcbz7.at@gmail.com" TargetMode="External"/><Relationship Id="rId4" Type="http://schemas.openxmlformats.org/officeDocument/2006/relationships/image" Target="../media/image183.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hyperlink" Target="https://www.pouet.net/prod.php?which=65499" TargetMode="External"/><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hyperlink" Target="https://www.pouet.net/prod.php?which=68092" TargetMode="External"/><Relationship Id="rId10" Type="http://schemas.openxmlformats.org/officeDocument/2006/relationships/image" Target="../media/image56.png"/><Relationship Id="rId4" Type="http://schemas.openxmlformats.org/officeDocument/2006/relationships/hyperlink" Target="https://www.pouet.net/prod.php?which=67275" TargetMode="External"/><Relationship Id="rId9" Type="http://schemas.openxmlformats.org/officeDocument/2006/relationships/hyperlink" Target="https://www.pouet.net/prod.php?which=66580"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ww.pouet.net/prod.php?which=67696" TargetMode="External"/><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www.pouet.net/prod.php?which=71619" TargetMode="External"/><Relationship Id="rId4" Type="http://schemas.openxmlformats.org/officeDocument/2006/relationships/hyperlink" Target="https://www.pouet.net/prod.php?which=6980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bcbz7/watcom-stuff"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int10h.org/blog/2015/04/cga-in-1024-colors-new-mode-illustrated/" TargetMode="Externa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hyperlink" Target="https://www.pouet.net/prod.php?which=2998" TargetMode="External"/><Relationship Id="rId5" Type="http://schemas.openxmlformats.org/officeDocument/2006/relationships/image" Target="../media/image95.png"/><Relationship Id="rId4" Type="http://schemas.openxmlformats.org/officeDocument/2006/relationships/hyperlink" Target="https://www.pouet.net/prod.php?which=6216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6"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4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4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hyperlink" Target="https://habr.com/en/post/439192/"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5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28.jpeg"/></Relationships>
</file>

<file path=ppt/slides/_rels/slide5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30.jpeg"/></Relationships>
</file>

<file path=ppt/slides/_rels/slide58.xml.rels><?xml version="1.0" encoding="UTF-8" standalone="yes"?>
<Relationships xmlns="http://schemas.openxmlformats.org/package/2006/relationships"><Relationship Id="rId3" Type="http://schemas.openxmlformats.org/officeDocument/2006/relationships/hyperlink" Target="http://boginjr.com/it/sw/dev/vinyl-boo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hyperlink" Target="https://prog.world/program-download-via-5150caxx-cassette-interfac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8.jpeg"/></Relationships>
</file>

<file path=ppt/slides/_rels/slide6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0.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8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39552" y="1923678"/>
            <a:ext cx="7772400" cy="1102519"/>
          </a:xfrm>
        </p:spPr>
        <p:txBody>
          <a:bodyPr>
            <a:noAutofit/>
          </a:bodyPr>
          <a:lstStyle/>
          <a:p>
            <a:pPr algn="l"/>
            <a:r>
              <a:rPr lang="en-US" sz="3200" b="1" dirty="0">
                <a:solidFill>
                  <a:srgbClr val="333333"/>
                </a:solidFill>
                <a:latin typeface="Open Sans"/>
              </a:rPr>
              <a:t>MS-DOS </a:t>
            </a:r>
            <a:r>
              <a:rPr lang="en-US" sz="3200" b="1" dirty="0" err="1">
                <a:solidFill>
                  <a:srgbClr val="333333"/>
                </a:solidFill>
                <a:latin typeface="Open Sans"/>
              </a:rPr>
              <a:t>demoscene</a:t>
            </a:r>
            <a:r>
              <a:rPr lang="en-US" sz="3200" b="1" dirty="0">
                <a:solidFill>
                  <a:srgbClr val="333333"/>
                </a:solidFill>
                <a:latin typeface="Open Sans"/>
              </a:rPr>
              <a:t> 2021 - software rendering, </a:t>
            </a:r>
            <a:r>
              <a:rPr lang="en-US" sz="3200" b="1" dirty="0" err="1">
                <a:solidFill>
                  <a:srgbClr val="333333"/>
                </a:solidFill>
                <a:latin typeface="Open Sans"/>
              </a:rPr>
              <a:t>sizecoding</a:t>
            </a:r>
            <a:r>
              <a:rPr lang="en-US" sz="3200" b="1" dirty="0">
                <a:solidFill>
                  <a:srgbClr val="333333"/>
                </a:solidFill>
                <a:latin typeface="Open Sans"/>
              </a:rPr>
              <a:t> and modern approach to retro-</a:t>
            </a:r>
            <a:r>
              <a:rPr lang="en-US" sz="3200" b="1" dirty="0" err="1">
                <a:solidFill>
                  <a:srgbClr val="333333"/>
                </a:solidFill>
                <a:latin typeface="Open Sans"/>
              </a:rPr>
              <a:t>demomaking</a:t>
            </a:r>
            <a:endParaRPr lang="en-US" sz="3200" b="1" i="0" dirty="0">
              <a:solidFill>
                <a:srgbClr val="333333"/>
              </a:solidFill>
              <a:effectLst/>
              <a:latin typeface="Open Sans"/>
            </a:endParaRPr>
          </a:p>
        </p:txBody>
      </p:sp>
      <p:sp>
        <p:nvSpPr>
          <p:cNvPr id="3" name="Подзаголовок 2"/>
          <p:cNvSpPr>
            <a:spLocks noGrp="1"/>
          </p:cNvSpPr>
          <p:nvPr>
            <p:ph type="subTitle" idx="1"/>
          </p:nvPr>
        </p:nvSpPr>
        <p:spPr>
          <a:xfrm>
            <a:off x="2267744" y="3435846"/>
            <a:ext cx="6400800" cy="504056"/>
          </a:xfrm>
        </p:spPr>
        <p:txBody>
          <a:bodyPr>
            <a:normAutofit/>
          </a:bodyPr>
          <a:lstStyle/>
          <a:p>
            <a:r>
              <a:rPr lang="en-US" sz="2400" dirty="0" smtClean="0"/>
              <a:t>Artem </a:t>
            </a:r>
            <a:r>
              <a:rPr lang="en-US" sz="2400" dirty="0"/>
              <a:t>V</a:t>
            </a:r>
            <a:r>
              <a:rPr lang="en-US" sz="2400" dirty="0" smtClean="0"/>
              <a:t>asilev :: wbcbz7 @ Demodulation 2021</a:t>
            </a:r>
            <a:endParaRPr lang="ru-RU" sz="2400" dirty="0"/>
          </a:p>
        </p:txBody>
      </p:sp>
      <p:sp>
        <p:nvSpPr>
          <p:cNvPr id="4" name="Номер слайда 3"/>
          <p:cNvSpPr>
            <a:spLocks noGrp="1"/>
          </p:cNvSpPr>
          <p:nvPr>
            <p:ph type="sldNum" sz="quarter" idx="12"/>
          </p:nvPr>
        </p:nvSpPr>
        <p:spPr/>
        <p:txBody>
          <a:bodyPr/>
          <a:lstStyle/>
          <a:p>
            <a:fld id="{1E030C87-1511-491E-BD2D-7C6D6654AA18}" type="slidenum">
              <a:rPr lang="ru-RU" smtClean="0"/>
              <a:t>1</a:t>
            </a:fld>
            <a:endParaRPr lang="ru-RU"/>
          </a:p>
        </p:txBody>
      </p:sp>
    </p:spTree>
    <p:extLst>
      <p:ext uri="{BB962C8B-B14F-4D97-AF65-F5344CB8AC3E}">
        <p14:creationId xmlns:p14="http://schemas.microsoft.com/office/powerpoint/2010/main" val="128636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1995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10</a:t>
            </a:fld>
            <a:endParaRPr lang="ru-RU" dirty="0"/>
          </a:p>
        </p:txBody>
      </p:sp>
      <p:sp>
        <p:nvSpPr>
          <p:cNvPr id="16"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expanding to high resolution and </a:t>
            </a:r>
            <a:r>
              <a:rPr lang="en-US" sz="2400" dirty="0" err="1">
                <a:sym typeface="Wingdings" panose="05000000000000000000" pitchFamily="2" charset="2"/>
              </a:rPr>
              <a:t>phong</a:t>
            </a:r>
            <a:r>
              <a:rPr lang="en-US" sz="2400" dirty="0">
                <a:sym typeface="Wingdings" panose="05000000000000000000" pitchFamily="2" charset="2"/>
              </a:rPr>
              <a:t> shaded duck.3ds land …</a:t>
            </a:r>
          </a:p>
        </p:txBody>
      </p:sp>
      <p:sp>
        <p:nvSpPr>
          <p:cNvPr id="2" name="Прямоугольник 1"/>
          <p:cNvSpPr/>
          <p:nvPr/>
        </p:nvSpPr>
        <p:spPr>
          <a:xfrm>
            <a:off x="326013" y="3797627"/>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Caero</a:t>
            </a:r>
            <a:r>
              <a:rPr lang="en-US" dirty="0">
                <a:sym typeface="Wingdings" panose="05000000000000000000" pitchFamily="2" charset="2"/>
              </a:rPr>
              <a:t> by Electromotive Force (1995)</a:t>
            </a:r>
          </a:p>
        </p:txBody>
      </p:sp>
      <p:sp>
        <p:nvSpPr>
          <p:cNvPr id="3" name="Прямоугольник 2"/>
          <p:cNvSpPr/>
          <p:nvPr/>
        </p:nvSpPr>
        <p:spPr>
          <a:xfrm>
            <a:off x="6045340" y="3869635"/>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Stars: Wonders of the World by </a:t>
            </a:r>
            <a:r>
              <a:rPr lang="en-US" dirty="0" err="1">
                <a:sym typeface="Wingdings" panose="05000000000000000000" pitchFamily="2" charset="2"/>
              </a:rPr>
              <a:t>NoooN</a:t>
            </a:r>
            <a:r>
              <a:rPr lang="en-US" dirty="0">
                <a:sym typeface="Wingdings" panose="05000000000000000000" pitchFamily="2" charset="2"/>
              </a:rPr>
              <a:t> (1995)</a:t>
            </a:r>
          </a:p>
        </p:txBody>
      </p:sp>
      <p:sp>
        <p:nvSpPr>
          <p:cNvPr id="12" name="Прямоугольник 11"/>
          <p:cNvSpPr/>
          <p:nvPr/>
        </p:nvSpPr>
        <p:spPr>
          <a:xfrm>
            <a:off x="3275856" y="3797627"/>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Drift by Wild Light (1995)</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923678"/>
            <a:ext cx="2873053"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1955021"/>
            <a:ext cx="2829877" cy="176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205" y="1928033"/>
            <a:ext cx="2873052"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2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bios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100</a:t>
            </a:fld>
            <a:endParaRPr lang="ru-RU"/>
          </a:p>
        </p:txBody>
      </p:sp>
      <p:sp>
        <p:nvSpPr>
          <p:cNvPr id="5" name="Объект 2"/>
          <p:cNvSpPr txBox="1">
            <a:spLocks/>
          </p:cNvSpPr>
          <p:nvPr/>
        </p:nvSpPr>
        <p:spPr>
          <a:xfrm>
            <a:off x="395536" y="776436"/>
            <a:ext cx="8280920" cy="36675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VGA adapters typically contain ROM with BIOS firmware, providing video services via </a:t>
            </a:r>
            <a:r>
              <a:rPr lang="en-US" sz="1800" dirty="0" err="1" smtClean="0"/>
              <a:t>Int</a:t>
            </a:r>
            <a:r>
              <a:rPr lang="en-US" sz="1800" dirty="0" smtClean="0"/>
              <a:t> </a:t>
            </a:r>
            <a:r>
              <a:rPr lang="en-US" sz="1800" dirty="0" smtClean="0"/>
              <a:t>0x10</a:t>
            </a:r>
          </a:p>
          <a:p>
            <a:r>
              <a:rPr lang="en-US" sz="1800" dirty="0"/>
              <a:t>m</a:t>
            </a:r>
            <a:r>
              <a:rPr lang="en-US" sz="1800" dirty="0" smtClean="0"/>
              <a:t>ode set with AH= 0</a:t>
            </a:r>
          </a:p>
          <a:p>
            <a:r>
              <a:rPr lang="en-US" sz="1800" dirty="0" smtClean="0"/>
              <a:t>pixel set/get (slow, but often used in </a:t>
            </a:r>
            <a:r>
              <a:rPr lang="en-US" sz="1800" dirty="0" err="1" smtClean="0"/>
              <a:t>sizecoding</a:t>
            </a:r>
            <a:r>
              <a:rPr lang="en-US" sz="1800" dirty="0" smtClean="0"/>
              <a:t>)</a:t>
            </a:r>
          </a:p>
          <a:p>
            <a:r>
              <a:rPr lang="en-US" sz="1800" dirty="0" smtClean="0"/>
              <a:t>palette loading functions (AH = 0x10)</a:t>
            </a:r>
            <a:endParaRPr lang="en-US" sz="1800" dirty="0" smtClean="0"/>
          </a:p>
          <a:p>
            <a:r>
              <a:rPr lang="en-US" sz="1800" dirty="0"/>
              <a:t>t</a:t>
            </a:r>
            <a:r>
              <a:rPr lang="en-US" sz="1800" dirty="0" smtClean="0"/>
              <a:t>ext output (notable functions are TTY output (AH=0E) and string write (AH=0x13))</a:t>
            </a:r>
          </a:p>
          <a:p>
            <a:r>
              <a:rPr lang="en-US" sz="1800" dirty="0" smtClean="0"/>
              <a:t>font manipulations (AH = 0x11): charset uploading, font pointer </a:t>
            </a:r>
            <a:r>
              <a:rPr lang="en-US" sz="1800" dirty="0" err="1" smtClean="0"/>
              <a:t>retireving</a:t>
            </a:r>
            <a:endParaRPr lang="en-US" sz="1800" dirty="0" smtClean="0"/>
          </a:p>
          <a:p>
            <a:r>
              <a:rPr lang="en-US" sz="1800" dirty="0" smtClean="0"/>
              <a:t>graphics page, text scrolling and cursor control</a:t>
            </a:r>
          </a:p>
          <a:p>
            <a:r>
              <a:rPr lang="en-US" sz="1800" dirty="0" smtClean="0"/>
              <a:t>…and some more</a:t>
            </a:r>
          </a:p>
          <a:p>
            <a:pPr marL="0" indent="0">
              <a:buNone/>
            </a:pPr>
            <a:r>
              <a:rPr lang="en-US" sz="1800" dirty="0"/>
              <a:t>b</a:t>
            </a:r>
            <a:r>
              <a:rPr lang="en-US" sz="1800" dirty="0" smtClean="0"/>
              <a:t>esides, some aspects of VGA programming are easier to interact via BIOS than direct programming, and vice versa</a:t>
            </a:r>
            <a:endParaRPr lang="en-US" sz="1800" dirty="0"/>
          </a:p>
        </p:txBody>
      </p:sp>
    </p:spTree>
    <p:extLst>
      <p:ext uri="{BB962C8B-B14F-4D97-AF65-F5344CB8AC3E}">
        <p14:creationId xmlns:p14="http://schemas.microsoft.com/office/powerpoint/2010/main" val="39082208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vesa</a:t>
            </a:r>
            <a:r>
              <a:rPr lang="en-US" sz="3600" dirty="0" smtClean="0"/>
              <a:t> bios </a:t>
            </a:r>
            <a:r>
              <a:rPr lang="en-US" sz="3600" dirty="0" err="1" smtClean="0"/>
              <a:t>extendions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101</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b</a:t>
            </a:r>
            <a:r>
              <a:rPr lang="en-US" sz="1600" dirty="0" smtClean="0"/>
              <a:t>y the early 90s, VGA limitations became obvious, and Super VGA adapters were not quite compatible from software side</a:t>
            </a:r>
          </a:p>
          <a:p>
            <a:r>
              <a:rPr lang="en-US" sz="1600" dirty="0" smtClean="0"/>
              <a:t>i.e. 640x480 256 colors uses 300 </a:t>
            </a:r>
            <a:r>
              <a:rPr lang="en-US" sz="1600" dirty="0" err="1" smtClean="0"/>
              <a:t>kB</a:t>
            </a:r>
            <a:r>
              <a:rPr lang="en-US" sz="1600" dirty="0" smtClean="0"/>
              <a:t> of VRAM, requiring bank switching or linear frame buffer</a:t>
            </a:r>
          </a:p>
          <a:p>
            <a:pPr lvl="1"/>
            <a:r>
              <a:rPr lang="en-US" sz="1200" dirty="0" smtClean="0"/>
              <a:t>every vendor used its own hardware method to select banks, and bank size/granularity differ from each other</a:t>
            </a:r>
          </a:p>
          <a:p>
            <a:pPr lvl="1"/>
            <a:r>
              <a:rPr lang="en-US" sz="1200" dirty="0"/>
              <a:t>m</a:t>
            </a:r>
            <a:r>
              <a:rPr lang="en-US" sz="1200" dirty="0" smtClean="0"/>
              <a:t>oreover, even SVGA mode numbers were different between vendors!</a:t>
            </a:r>
          </a:p>
          <a:p>
            <a:r>
              <a:rPr lang="en-US" sz="1600" dirty="0" smtClean="0"/>
              <a:t>High/True Color modes (16/24/32 bits per pixel) are starting to gain attention, first appearing on professional accelerators, then making its way on mass market</a:t>
            </a:r>
            <a:endParaRPr lang="en-US" sz="1600" dirty="0"/>
          </a:p>
          <a:p>
            <a:pPr marL="0" indent="0">
              <a:buNone/>
            </a:pPr>
            <a:r>
              <a:rPr lang="en-US" sz="1600" dirty="0"/>
              <a:t>w</a:t>
            </a:r>
            <a:r>
              <a:rPr lang="en-US" sz="1600" dirty="0" smtClean="0"/>
              <a:t>hile it wasn’t such an issue for Windows applications or popular software packages like AutoCAD, because they implemented own driver model, independent from VGA BIOS API, DOS applications have to </a:t>
            </a:r>
            <a:r>
              <a:rPr lang="en-US" sz="1600" dirty="0" err="1" smtClean="0"/>
              <a:t>reimplement</a:t>
            </a:r>
            <a:r>
              <a:rPr lang="en-US" sz="1600" dirty="0" smtClean="0"/>
              <a:t> support for each VGA chip</a:t>
            </a:r>
          </a:p>
          <a:p>
            <a:pPr marL="0" indent="0">
              <a:buNone/>
            </a:pPr>
            <a:endParaRPr lang="en-US" sz="1600" dirty="0"/>
          </a:p>
          <a:p>
            <a:pPr marL="0" indent="0">
              <a:buNone/>
            </a:pPr>
            <a:r>
              <a:rPr lang="en-US" sz="1600" dirty="0"/>
              <a:t>a</a:t>
            </a:r>
            <a:r>
              <a:rPr lang="en-US" sz="1600" dirty="0" smtClean="0"/>
              <a:t>s result, in 1989 Video Electronics Standard Association (VESA) developed a unified API for accessing SVGA features from bios and DOS applications, called VESA BIOS </a:t>
            </a:r>
            <a:r>
              <a:rPr lang="en-US" sz="1600" dirty="0" err="1" smtClean="0"/>
              <a:t>Extenstions</a:t>
            </a:r>
            <a:r>
              <a:rPr lang="en-US" sz="1600" dirty="0" smtClean="0"/>
              <a:t> (VBE)</a:t>
            </a:r>
          </a:p>
        </p:txBody>
      </p:sp>
    </p:spTree>
    <p:extLst>
      <p:ext uri="{BB962C8B-B14F-4D97-AF65-F5344CB8AC3E}">
        <p14:creationId xmlns:p14="http://schemas.microsoft.com/office/powerpoint/2010/main" val="4389156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vesa</a:t>
            </a:r>
            <a:r>
              <a:rPr lang="en-US" sz="3600" dirty="0" smtClean="0"/>
              <a:t> bios </a:t>
            </a:r>
            <a:r>
              <a:rPr lang="en-US" sz="3600" dirty="0" err="1" smtClean="0"/>
              <a:t>extendions</a:t>
            </a:r>
            <a:r>
              <a:rPr lang="en-US" sz="3600" dirty="0" smtClean="0"/>
              <a:t> </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102</a:t>
            </a:fld>
            <a:endParaRPr lang="ru-RU"/>
          </a:p>
        </p:txBody>
      </p:sp>
      <p:sp>
        <p:nvSpPr>
          <p:cNvPr id="5" name="Объект 2"/>
          <p:cNvSpPr txBox="1">
            <a:spLocks/>
          </p:cNvSpPr>
          <p:nvPr/>
        </p:nvSpPr>
        <p:spPr>
          <a:xfrm>
            <a:off x="395536" y="776436"/>
            <a:ext cx="8280920" cy="373953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key features:</a:t>
            </a:r>
          </a:p>
          <a:p>
            <a:r>
              <a:rPr lang="en-US" sz="1600" dirty="0" smtClean="0"/>
              <a:t>extending VGA BIOS Int10 calls with new API (AH = 0x4F)</a:t>
            </a:r>
          </a:p>
          <a:p>
            <a:r>
              <a:rPr lang="en-US" sz="1600" dirty="0" smtClean="0"/>
              <a:t>standard interface for graphics adapter information retrieving and display mode enumeration</a:t>
            </a:r>
          </a:p>
          <a:p>
            <a:r>
              <a:rPr lang="en-US" sz="1600" dirty="0" smtClean="0"/>
              <a:t>mode numbers are </a:t>
            </a:r>
            <a:r>
              <a:rPr lang="en-US" sz="1600" dirty="0"/>
              <a:t>e</a:t>
            </a:r>
            <a:r>
              <a:rPr lang="en-US" sz="1600" dirty="0" smtClean="0"/>
              <a:t>xtended to 15 bit (+ VRAM clear request bit), with common modes being pre-assigned</a:t>
            </a:r>
          </a:p>
          <a:p>
            <a:r>
              <a:rPr lang="en-US" sz="1600" dirty="0"/>
              <a:t>u</a:t>
            </a:r>
            <a:r>
              <a:rPr lang="en-US" sz="1600" dirty="0" smtClean="0"/>
              <a:t>nified interface for bank switching, either via Int10 or direct procedure far call</a:t>
            </a:r>
          </a:p>
          <a:p>
            <a:r>
              <a:rPr lang="en-US" sz="1600" dirty="0"/>
              <a:t>s</a:t>
            </a:r>
            <a:r>
              <a:rPr lang="en-US" sz="1600" dirty="0" smtClean="0"/>
              <a:t>upport for smooth scrolling, virtual screens and page flipping </a:t>
            </a:r>
          </a:p>
          <a:p>
            <a:r>
              <a:rPr lang="en-US" sz="1600" dirty="0"/>
              <a:t>s</a:t>
            </a:r>
            <a:r>
              <a:rPr lang="en-US" sz="1600" dirty="0" smtClean="0"/>
              <a:t>tarting from VBE 2.0 (1994), Linear Frame Buffer support added, eliminating the need of bank switching for 32-bit protected mode applications</a:t>
            </a:r>
          </a:p>
          <a:p>
            <a:pPr lvl="1"/>
            <a:r>
              <a:rPr lang="en-US" sz="1200" dirty="0"/>
              <a:t>a</a:t>
            </a:r>
            <a:r>
              <a:rPr lang="en-US" sz="1200" dirty="0" smtClean="0"/>
              <a:t>lso, protected mode VBE interface was </a:t>
            </a:r>
            <a:r>
              <a:rPr lang="en-US" sz="1200" dirty="0" err="1" smtClean="0"/>
              <a:t>inplemented</a:t>
            </a:r>
            <a:r>
              <a:rPr lang="en-US" sz="1200" dirty="0" smtClean="0"/>
              <a:t>, although not much used in software</a:t>
            </a:r>
          </a:p>
          <a:p>
            <a:r>
              <a:rPr lang="en-US" sz="1600" dirty="0" smtClean="0"/>
              <a:t>VBE 3.0 (1998) added refresh rate control and stereoscopic display support</a:t>
            </a:r>
          </a:p>
          <a:p>
            <a:pPr marL="0" indent="0">
              <a:buNone/>
            </a:pPr>
            <a:r>
              <a:rPr lang="en-US" sz="1600" dirty="0"/>
              <a:t>u</a:t>
            </a:r>
            <a:r>
              <a:rPr lang="en-US" sz="1600" dirty="0" smtClean="0"/>
              <a:t>nfortunately, not every graphics chip vendor did implemented VBE correctly, causing incompatibility issues (missing LFB support, no </a:t>
            </a:r>
            <a:r>
              <a:rPr lang="en-US" sz="1600" dirty="0" err="1" smtClean="0"/>
              <a:t>lowres</a:t>
            </a:r>
            <a:r>
              <a:rPr lang="en-US" sz="1600" dirty="0" smtClean="0"/>
              <a:t> modes, scrolling issues, etc.)</a:t>
            </a:r>
            <a:endParaRPr lang="en-US" sz="1600" dirty="0"/>
          </a:p>
          <a:p>
            <a:r>
              <a:rPr lang="en-US" sz="1600" dirty="0" smtClean="0"/>
              <a:t>SciTech Display Doctor (aka </a:t>
            </a:r>
            <a:r>
              <a:rPr lang="en-US" sz="1600" dirty="0" err="1" smtClean="0"/>
              <a:t>UniVBE</a:t>
            </a:r>
            <a:r>
              <a:rPr lang="en-US" sz="1600" dirty="0" smtClean="0"/>
              <a:t>) is alternative VBE driver for numerous SVGA cards, implementing full VBE specifications with additional features </a:t>
            </a:r>
            <a:endParaRPr lang="en-US" sz="1600" dirty="0"/>
          </a:p>
        </p:txBody>
      </p:sp>
    </p:spTree>
    <p:extLst>
      <p:ext uri="{BB962C8B-B14F-4D97-AF65-F5344CB8AC3E}">
        <p14:creationId xmlns:p14="http://schemas.microsoft.com/office/powerpoint/2010/main" val="18157481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vesa</a:t>
            </a:r>
            <a:r>
              <a:rPr lang="en-US" sz="3600" dirty="0" smtClean="0"/>
              <a:t> bios </a:t>
            </a:r>
            <a:r>
              <a:rPr lang="en-US" sz="3600" dirty="0" err="1" smtClean="0"/>
              <a:t>extendions</a:t>
            </a:r>
            <a:r>
              <a:rPr lang="en-US" sz="3600" dirty="0" smtClean="0"/>
              <a:t> </a:t>
            </a:r>
            <a:r>
              <a:rPr lang="en-US" sz="3600" smtClean="0"/>
              <a:t>:: in demos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103</a:t>
            </a:fld>
            <a:endParaRPr lang="ru-RU"/>
          </a:p>
        </p:txBody>
      </p:sp>
      <p:sp>
        <p:nvSpPr>
          <p:cNvPr id="5" name="Объект 2"/>
          <p:cNvSpPr txBox="1">
            <a:spLocks/>
          </p:cNvSpPr>
          <p:nvPr/>
        </p:nvSpPr>
        <p:spPr>
          <a:xfrm>
            <a:off x="395536" y="776436"/>
            <a:ext cx="5544616" cy="373953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l</a:t>
            </a:r>
            <a:r>
              <a:rPr lang="en-US" sz="1600" dirty="0" smtClean="0"/>
              <a:t>ots </a:t>
            </a:r>
            <a:r>
              <a:rPr lang="en-US" sz="1600" dirty="0" smtClean="0"/>
              <a:t>of late 90s demos use either one of these mode</a:t>
            </a:r>
          </a:p>
          <a:p>
            <a:r>
              <a:rPr lang="en-US" sz="1600" dirty="0" smtClean="0"/>
              <a:t>640x480 256 colors, sometimes 16/32 </a:t>
            </a:r>
            <a:r>
              <a:rPr lang="en-US" sz="1600" dirty="0" err="1" smtClean="0"/>
              <a:t>bpp</a:t>
            </a:r>
            <a:r>
              <a:rPr lang="en-US" sz="1600" dirty="0" smtClean="0"/>
              <a:t> also </a:t>
            </a:r>
          </a:p>
          <a:p>
            <a:r>
              <a:rPr lang="en-US" sz="1600" dirty="0"/>
              <a:t>l</a:t>
            </a:r>
            <a:r>
              <a:rPr lang="en-US" sz="1600" dirty="0" smtClean="0"/>
              <a:t>ow resolution Hi/True Color modes, like 320x240 16/32 </a:t>
            </a:r>
            <a:r>
              <a:rPr lang="en-US" sz="1600" dirty="0" err="1" smtClean="0"/>
              <a:t>bpp</a:t>
            </a:r>
            <a:endParaRPr lang="en-US" sz="1600" dirty="0" smtClean="0"/>
          </a:p>
          <a:p>
            <a:r>
              <a:rPr lang="en-US" sz="1600" dirty="0"/>
              <a:t>e</a:t>
            </a:r>
            <a:r>
              <a:rPr lang="en-US" sz="1600" dirty="0" smtClean="0"/>
              <a:t>xotic 15 and 24 </a:t>
            </a:r>
            <a:r>
              <a:rPr lang="en-US" sz="1600" dirty="0" err="1" smtClean="0"/>
              <a:t>bpp</a:t>
            </a:r>
            <a:r>
              <a:rPr lang="en-US" sz="1600" dirty="0" smtClean="0"/>
              <a:t> modes are not uncommon</a:t>
            </a:r>
          </a:p>
          <a:p>
            <a:r>
              <a:rPr lang="en-US" sz="1600" dirty="0" smtClean="0"/>
              <a:t>same with oddball resolutions like 400x300 and 512x384 (half of 800x600 and 1024x768, respectively)</a:t>
            </a:r>
            <a:endParaRPr lang="en-US" sz="1600" dirty="0"/>
          </a:p>
          <a:p>
            <a:pPr marL="0" indent="0">
              <a:buNone/>
            </a:pPr>
            <a:r>
              <a:rPr lang="en-US" sz="1600" dirty="0" smtClean="0"/>
              <a:t>some productions don’t respect screen pitch(aka logical width)</a:t>
            </a:r>
          </a:p>
          <a:p>
            <a:r>
              <a:rPr lang="en-US" sz="1600" dirty="0"/>
              <a:t>r</a:t>
            </a:r>
            <a:r>
              <a:rPr lang="en-US" sz="1600" dirty="0" smtClean="0"/>
              <a:t>esulting in squashed or skewed picture on some SVGAs</a:t>
            </a:r>
            <a:endParaRPr lang="en-US" sz="1600" dirty="0"/>
          </a:p>
        </p:txBody>
      </p:sp>
      <p:pic>
        <p:nvPicPr>
          <p:cNvPr id="16386" name="Picture 2" descr="https://media.demozoo.org/screens/o/79/49/bbd3.813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012" y="942913"/>
            <a:ext cx="2735627" cy="205172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media.demozoo.org/screens/s/c2/7a/e388.81361.jpg"/>
          <p:cNvPicPr>
            <a:picLocks noChangeAspect="1" noChangeArrowheads="1"/>
          </p:cNvPicPr>
          <p:nvPr/>
        </p:nvPicPr>
        <p:blipFill rotWithShape="1">
          <a:blip r:embed="rId4">
            <a:extLst>
              <a:ext uri="{28A0092B-C50C-407E-A947-70E740481C1C}">
                <a14:useLocalDpi xmlns:a14="http://schemas.microsoft.com/office/drawing/2010/main" val="0"/>
              </a:ext>
            </a:extLst>
          </a:blip>
          <a:srcRect t="7844" b="9716"/>
          <a:stretch/>
        </p:blipFill>
        <p:spPr bwMode="auto">
          <a:xfrm>
            <a:off x="4544596" y="3231108"/>
            <a:ext cx="3199608" cy="164859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media.demozoo.org/screens/o/4a/e2/8197.4729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3260373"/>
            <a:ext cx="2544100" cy="159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9771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dos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104</a:t>
            </a:fld>
            <a:endParaRPr lang="ru-RU"/>
          </a:p>
        </p:txBody>
      </p:sp>
      <p:sp>
        <p:nvSpPr>
          <p:cNvPr id="5" name="Объект 2"/>
          <p:cNvSpPr txBox="1">
            <a:spLocks/>
          </p:cNvSpPr>
          <p:nvPr/>
        </p:nvSpPr>
        <p:spPr>
          <a:xfrm>
            <a:off x="395536" y="973973"/>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800" dirty="0"/>
          </a:p>
        </p:txBody>
      </p:sp>
    </p:spTree>
    <p:extLst>
      <p:ext uri="{BB962C8B-B14F-4D97-AF65-F5344CB8AC3E}">
        <p14:creationId xmlns:p14="http://schemas.microsoft.com/office/powerpoint/2010/main" val="24911429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105</a:t>
            </a:fld>
            <a:endParaRPr lang="ru-RU"/>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6" y="1016152"/>
            <a:ext cx="4896544" cy="398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0434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old </a:t>
            </a:r>
            <a:r>
              <a:rPr lang="en-US" sz="3600" dirty="0" err="1"/>
              <a:t>toolchains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106</a:t>
            </a:fld>
            <a:endParaRPr lang="ru-RU"/>
          </a:p>
        </p:txBody>
      </p:sp>
      <p:sp>
        <p:nvSpPr>
          <p:cNvPr id="7" name="Объект 2"/>
          <p:cNvSpPr txBox="1">
            <a:spLocks/>
          </p:cNvSpPr>
          <p:nvPr/>
        </p:nvSpPr>
        <p:spPr>
          <a:xfrm>
            <a:off x="323528" y="892392"/>
            <a:ext cx="835292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00" dirty="0" err="1"/>
              <a:t>QuickBASIC</a:t>
            </a:r>
            <a:r>
              <a:rPr lang="en-US" sz="1700" dirty="0"/>
              <a:t>? </a:t>
            </a:r>
          </a:p>
          <a:p>
            <a:pPr lvl="1"/>
            <a:r>
              <a:rPr lang="en-US" sz="1300" dirty="0"/>
              <a:t>slow, and doesn’t have any decent sound capabilities without calling external code libraries</a:t>
            </a:r>
          </a:p>
          <a:p>
            <a:pPr lvl="1"/>
            <a:r>
              <a:rPr lang="en-US" sz="1300" dirty="0"/>
              <a:t>besides, there are plenty of decent QBASIC demos (hey, DC5!)</a:t>
            </a:r>
          </a:p>
          <a:p>
            <a:r>
              <a:rPr lang="en-US" sz="1700" dirty="0"/>
              <a:t>Borland Pascal?</a:t>
            </a:r>
          </a:p>
          <a:p>
            <a:pPr lvl="1"/>
            <a:r>
              <a:rPr lang="en-US" sz="1300" dirty="0"/>
              <a:t>you’re probably loved (or hated) it back in the days</a:t>
            </a:r>
          </a:p>
          <a:p>
            <a:pPr lvl="1"/>
            <a:r>
              <a:rPr lang="en-US" sz="1300" dirty="0"/>
              <a:t>plenty of code examples and sound systems, all in one IDE</a:t>
            </a:r>
          </a:p>
          <a:p>
            <a:pPr lvl="1"/>
            <a:r>
              <a:rPr lang="en-US" sz="1300" dirty="0"/>
              <a:t>poor code optimization, no 386 target support -&gt; DB $66 HELL</a:t>
            </a:r>
          </a:p>
          <a:p>
            <a:pPr lvl="1"/>
            <a:r>
              <a:rPr lang="en-US" sz="1300" dirty="0"/>
              <a:t>ending up making 90% of demo in assembly *shrug*</a:t>
            </a:r>
          </a:p>
          <a:p>
            <a:r>
              <a:rPr lang="en-US" sz="1700" dirty="0"/>
              <a:t>Turbo Assembler?</a:t>
            </a:r>
          </a:p>
          <a:p>
            <a:pPr lvl="1"/>
            <a:r>
              <a:rPr lang="en-US" sz="1300" dirty="0"/>
              <a:t>while it is actually pretty decent choice…</a:t>
            </a:r>
          </a:p>
          <a:p>
            <a:pPr lvl="1"/>
            <a:r>
              <a:rPr lang="en-US" sz="1300" dirty="0"/>
              <a:t>however coding in 32-bit protected mode is tricky (fortunately PMODE can save you from cracking your head)</a:t>
            </a:r>
          </a:p>
          <a:p>
            <a:pPr lvl="1"/>
            <a:r>
              <a:rPr lang="en-US" sz="1300" dirty="0"/>
              <a:t>there are enough new and easier to use assemblers</a:t>
            </a:r>
          </a:p>
          <a:p>
            <a:r>
              <a:rPr lang="en-US" sz="1700" dirty="0"/>
              <a:t>… as time flies, we can choose better tools…</a:t>
            </a:r>
          </a:p>
        </p:txBody>
      </p:sp>
    </p:spTree>
    <p:extLst>
      <p:ext uri="{BB962C8B-B14F-4D97-AF65-F5344CB8AC3E}">
        <p14:creationId xmlns:p14="http://schemas.microsoft.com/office/powerpoint/2010/main" val="2184788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emul\DOSBox-X_mmx\capture\duke3d_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3286300"/>
            <a:ext cx="2204864" cy="13780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5603" name="Picture 3" descr="F:\emul\DOSBox-X_mmx\capture\doom2_0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4906" y="2538958"/>
            <a:ext cx="2241510" cy="1400944"/>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open </a:t>
            </a:r>
            <a:r>
              <a:rPr lang="en-US" sz="3600" dirty="0" err="1"/>
              <a:t>watcom</a:t>
            </a:r>
            <a:r>
              <a:rPr lang="en-US" sz="3600" dirty="0"/>
              <a:t> c\</a:t>
            </a:r>
            <a:r>
              <a:rPr lang="en-US" sz="3600" dirty="0" err="1"/>
              <a:t>c++</a:t>
            </a:r>
            <a:r>
              <a:rPr lang="en-US" sz="3600" dirty="0"/>
              <a:t> :: </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107</a:t>
            </a:fld>
            <a:endParaRPr lang="ru-RU"/>
          </a:p>
        </p:txBody>
      </p:sp>
      <p:sp>
        <p:nvSpPr>
          <p:cNvPr id="7" name="Объект 2"/>
          <p:cNvSpPr txBox="1">
            <a:spLocks/>
          </p:cNvSpPr>
          <p:nvPr/>
        </p:nvSpPr>
        <p:spPr>
          <a:xfrm>
            <a:off x="179512" y="892392"/>
            <a:ext cx="619268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the flagship DOS development tool, popularized by DOOM (1993) and used by almost every major DOS title since</a:t>
            </a:r>
          </a:p>
          <a:p>
            <a:r>
              <a:rPr lang="en-US" sz="1600" dirty="0"/>
              <a:t>friendly 32-bit DOS environment – zero-based memory model (with 1</a:t>
            </a:r>
            <a:r>
              <a:rPr lang="en-US" sz="1600" baseline="30000" dirty="0"/>
              <a:t>st</a:t>
            </a:r>
            <a:r>
              <a:rPr lang="en-US" sz="1600" dirty="0"/>
              <a:t> MB mapped 1:1 – no need to fiddle with segments), extended Int21 interfaces, comprehensive DPMI support, up to full 4GB</a:t>
            </a:r>
          </a:p>
          <a:p>
            <a:r>
              <a:rPr lang="en-US" sz="1600" dirty="0"/>
              <a:t>cross-platform – targets 16-bit and 32-bit DOS, Win16, Win32, Linux, OS/2, Netware, upcoming x86-64 support;</a:t>
            </a:r>
            <a:br>
              <a:rPr lang="en-US" sz="1600" dirty="0"/>
            </a:br>
            <a:r>
              <a:rPr lang="en-US" sz="1600" dirty="0"/>
              <a:t>can cross-build DOS apps under Windows/Linux</a:t>
            </a:r>
          </a:p>
          <a:p>
            <a:r>
              <a:rPr lang="en-US" sz="1600" dirty="0"/>
              <a:t>supported by lots of video/sound libraries</a:t>
            </a:r>
          </a:p>
          <a:p>
            <a:r>
              <a:rPr lang="en-US" sz="1600" dirty="0"/>
              <a:t>decent code optimization – not the best by today’s standards but still doesn’t struggle like SDCC on Z80 :)</a:t>
            </a:r>
          </a:p>
          <a:p>
            <a:r>
              <a:rPr lang="en-US" sz="1600" dirty="0"/>
              <a:t>language features support still near C++98/C99 levels (no C++11 sweetness, sorry)</a:t>
            </a:r>
          </a:p>
          <a:p>
            <a:r>
              <a:rPr lang="en-US" sz="1600" dirty="0"/>
              <a:t>active development ceased after 1997, has been open-sourced in 2002 then being maintained by enthusiasts</a:t>
            </a:r>
          </a:p>
        </p:txBody>
      </p:sp>
      <p:pic>
        <p:nvPicPr>
          <p:cNvPr id="2560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64288" y="843558"/>
            <a:ext cx="1648742" cy="20713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2608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err="1"/>
              <a:t>djgpp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108</a:t>
            </a:fld>
            <a:endParaRPr lang="ru-RU"/>
          </a:p>
        </p:txBody>
      </p:sp>
      <p:sp>
        <p:nvSpPr>
          <p:cNvPr id="7" name="Объект 2"/>
          <p:cNvSpPr txBox="1">
            <a:spLocks/>
          </p:cNvSpPr>
          <p:nvPr/>
        </p:nvSpPr>
        <p:spPr>
          <a:xfrm>
            <a:off x="251520" y="843558"/>
            <a:ext cx="5904656"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a port of GCC </a:t>
            </a:r>
            <a:r>
              <a:rPr lang="en-US" sz="1600" dirty="0" err="1"/>
              <a:t>toolchain</a:t>
            </a:r>
            <a:r>
              <a:rPr lang="en-US" sz="1600" dirty="0"/>
              <a:t> for 32-bit DOS environment</a:t>
            </a:r>
          </a:p>
          <a:p>
            <a:r>
              <a:rPr lang="en-US" sz="1600" dirty="0"/>
              <a:t>updates frequently (last build in 2020 featuring GCC 10.2)</a:t>
            </a:r>
          </a:p>
          <a:p>
            <a:r>
              <a:rPr lang="en-US" sz="1600" dirty="0"/>
              <a:t>used by less software, Quake (1996) being the notable example</a:t>
            </a:r>
          </a:p>
          <a:p>
            <a:r>
              <a:rPr lang="en-US" sz="1600" dirty="0"/>
              <a:t>Easy cross-compiling on Windows/Linux host, good 3</a:t>
            </a:r>
            <a:r>
              <a:rPr lang="en-US" sz="1600" baseline="30000" dirty="0"/>
              <a:t>rd</a:t>
            </a:r>
            <a:r>
              <a:rPr lang="en-US" sz="1600" dirty="0"/>
              <a:t> party IDE/code editor support</a:t>
            </a:r>
          </a:p>
          <a:p>
            <a:r>
              <a:rPr lang="en-US" sz="1600" dirty="0"/>
              <a:t>built-in GO32 DOS Extender- depends on DPMI host only</a:t>
            </a:r>
          </a:p>
          <a:p>
            <a:r>
              <a:rPr lang="en-US" sz="1600" dirty="0"/>
              <a:t>less memory-friendly than Open </a:t>
            </a:r>
            <a:r>
              <a:rPr lang="en-US" sz="1600" dirty="0" err="1"/>
              <a:t>Watcom</a:t>
            </a:r>
            <a:r>
              <a:rPr lang="en-US" sz="1600" dirty="0"/>
              <a:t> – non-zero based memory model – more stable but requires to change segments to access DOS memory/VGA </a:t>
            </a:r>
            <a:r>
              <a:rPr lang="en-US" sz="1600" dirty="0" err="1"/>
              <a:t>framebuffer</a:t>
            </a:r>
            <a:endParaRPr lang="en-US" sz="1600" dirty="0"/>
          </a:p>
          <a:p>
            <a:r>
              <a:rPr lang="en-US" sz="1600" dirty="0"/>
              <a:t>great code optimization, latest C++17 features supported</a:t>
            </a:r>
          </a:p>
          <a:p>
            <a:r>
              <a:rPr lang="en-US" sz="1600" dirty="0"/>
              <a:t>scarcer library support (Allegro is pretty redundant for demos)</a:t>
            </a:r>
          </a:p>
          <a:p>
            <a:r>
              <a:rPr lang="en-US" sz="1600" dirty="0"/>
              <a:t>anyway a better (probably) than </a:t>
            </a:r>
            <a:r>
              <a:rPr lang="en-US" sz="1600" dirty="0" err="1"/>
              <a:t>Watcom</a:t>
            </a:r>
            <a:r>
              <a:rPr lang="en-US" sz="1600" dirty="0"/>
              <a:t> choice if you only want to </a:t>
            </a:r>
            <a:r>
              <a:rPr lang="en-US" sz="1600" dirty="0" err="1"/>
              <a:t>blit</a:t>
            </a:r>
            <a:r>
              <a:rPr lang="en-US" sz="1600" dirty="0"/>
              <a:t> frames and don’t go deep into hardware trickery (i.e. targeting Pentium/VGA/VESA), unsuitable for XT/286</a:t>
            </a:r>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9700" name="Picture 4" descr="https://upload.wikimedia.org/wikipedia/commons/thumb/6/65/Djgpp_logo.svg/1200px-Djgpp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8163" y="1059582"/>
            <a:ext cx="2795800" cy="7105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0002" y="2427734"/>
            <a:ext cx="2592121" cy="194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1122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assemblers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109</a:t>
            </a:fld>
            <a:endParaRPr lang="ru-RU"/>
          </a:p>
        </p:txBody>
      </p:sp>
      <p:sp>
        <p:nvSpPr>
          <p:cNvPr id="7" name="Объект 2"/>
          <p:cNvSpPr txBox="1">
            <a:spLocks/>
          </p:cNvSpPr>
          <p:nvPr/>
        </p:nvSpPr>
        <p:spPr>
          <a:xfrm>
            <a:off x="251520" y="843558"/>
            <a:ext cx="8496944"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Flat Assembler (FASM)</a:t>
            </a:r>
          </a:p>
          <a:p>
            <a:r>
              <a:rPr lang="en-US" sz="1600" dirty="0"/>
              <a:t>r</a:t>
            </a:r>
            <a:r>
              <a:rPr lang="en-US" sz="1600" dirty="0" smtClean="0"/>
              <a:t>elaxed syntax compared to TASM, easy to use</a:t>
            </a:r>
          </a:p>
          <a:p>
            <a:r>
              <a:rPr lang="en-US" sz="1600" dirty="0"/>
              <a:t>t</a:t>
            </a:r>
            <a:r>
              <a:rPr lang="en-US" sz="1600" dirty="0" smtClean="0"/>
              <a:t>argets 16/32/64 bit code, supports all instructions from 8086 to AVX2</a:t>
            </a:r>
          </a:p>
          <a:p>
            <a:r>
              <a:rPr lang="en-US" sz="1600" dirty="0"/>
              <a:t>o</a:t>
            </a:r>
            <a:r>
              <a:rPr lang="en-US" sz="1600" dirty="0" smtClean="0"/>
              <a:t>utputs .COM/binaries, MZ/PE EXE, ELF and COFF object files</a:t>
            </a:r>
          </a:p>
          <a:p>
            <a:r>
              <a:rPr lang="en-US" sz="1600" dirty="0" smtClean="0"/>
              <a:t>open source, active community</a:t>
            </a:r>
          </a:p>
          <a:p>
            <a:r>
              <a:rPr lang="en-US" sz="1600" dirty="0"/>
              <a:t>c</a:t>
            </a:r>
            <a:r>
              <a:rPr lang="en-US" sz="1600" dirty="0" smtClean="0"/>
              <a:t>ross platform, runs under DOS, Windows and Linux</a:t>
            </a:r>
          </a:p>
          <a:p>
            <a:r>
              <a:rPr lang="en-US" sz="1600" dirty="0" smtClean="0"/>
              <a:t>well suited for </a:t>
            </a:r>
            <a:r>
              <a:rPr lang="en-US" sz="1600" dirty="0" err="1" smtClean="0"/>
              <a:t>sizecoding</a:t>
            </a:r>
            <a:endParaRPr lang="en-US" sz="1600" dirty="0" smtClean="0"/>
          </a:p>
          <a:p>
            <a:endParaRPr lang="en-US" sz="1600" dirty="0" smtClean="0"/>
          </a:p>
          <a:p>
            <a:pPr marL="0" indent="0">
              <a:buNone/>
            </a:pPr>
            <a:r>
              <a:rPr lang="en-US" sz="1600" dirty="0" err="1" smtClean="0"/>
              <a:t>Netwide</a:t>
            </a:r>
            <a:r>
              <a:rPr lang="en-US" sz="1600" dirty="0" smtClean="0"/>
              <a:t> Assembler (NASM)</a:t>
            </a:r>
          </a:p>
          <a:p>
            <a:r>
              <a:rPr lang="en-US" sz="1600" dirty="0"/>
              <a:t>f</a:t>
            </a:r>
            <a:r>
              <a:rPr lang="en-US" sz="1600" dirty="0" smtClean="0"/>
              <a:t>eature-wise comparable to FASM, has more complex and versatile macro facility</a:t>
            </a:r>
          </a:p>
          <a:p>
            <a:r>
              <a:rPr lang="en-US" sz="1600" dirty="0"/>
              <a:t>i</a:t>
            </a:r>
            <a:r>
              <a:rPr lang="en-US" sz="1600" dirty="0" smtClean="0"/>
              <a:t>n addition to FASM output formats, supports </a:t>
            </a:r>
            <a:r>
              <a:rPr lang="en-US" sz="1600" dirty="0" err="1" smtClean="0"/>
              <a:t>a.out</a:t>
            </a:r>
            <a:r>
              <a:rPr lang="en-US" sz="1600" dirty="0" smtClean="0"/>
              <a:t>, OMF, Mach-O and more</a:t>
            </a:r>
          </a:p>
          <a:p>
            <a:r>
              <a:rPr lang="en-US" sz="1600" dirty="0"/>
              <a:t>a</a:t>
            </a:r>
            <a:r>
              <a:rPr lang="en-US" sz="1600" dirty="0" smtClean="0"/>
              <a:t>lso open source, runs on Windows, Linux, </a:t>
            </a:r>
            <a:r>
              <a:rPr lang="en-US" sz="1600" dirty="0" err="1" smtClean="0"/>
              <a:t>macOS</a:t>
            </a:r>
            <a:r>
              <a:rPr lang="en-US" sz="1600" dirty="0" smtClean="0"/>
              <a:t>, DOS and even </a:t>
            </a:r>
            <a:r>
              <a:rPr lang="en-US" sz="1600" dirty="0" err="1" smtClean="0"/>
              <a:t>KolibriOS</a:t>
            </a:r>
            <a:endParaRPr lang="en-US" sz="1600" dirty="0" smtClean="0"/>
          </a:p>
          <a:p>
            <a:r>
              <a:rPr lang="en-US" sz="1600" dirty="0" smtClean="0"/>
              <a:t>overall a slightly better choice than FASM</a:t>
            </a:r>
            <a:endParaRPr lang="en-US" sz="1600" dirty="0"/>
          </a:p>
          <a:p>
            <a:pPr marL="0" indent="0">
              <a:buNone/>
            </a:pPr>
            <a:endParaRPr lang="en-US" sz="1600" dirty="0" smtClean="0"/>
          </a:p>
          <a:p>
            <a:pPr marL="0" indent="0">
              <a:buNone/>
            </a:pPr>
            <a:endParaRPr lang="en-US" sz="1600" dirty="0" smtClean="0"/>
          </a:p>
          <a:p>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811359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1996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11</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Toasted by Cubic Team &amp; $</a:t>
            </a:r>
            <a:r>
              <a:rPr lang="en-US" dirty="0" err="1">
                <a:sym typeface="Wingdings" panose="05000000000000000000" pitchFamily="2" charset="2"/>
              </a:rPr>
              <a:t>een</a:t>
            </a:r>
            <a:r>
              <a:rPr lang="en-US" dirty="0">
                <a:sym typeface="Wingdings" panose="05000000000000000000" pitchFamily="2" charset="2"/>
              </a:rPr>
              <a:t> (1996)</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Inside by CNCD (1996)</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Contrast by </a:t>
            </a:r>
            <a:r>
              <a:rPr lang="en-US" dirty="0" err="1">
                <a:sym typeface="Wingdings" panose="05000000000000000000" pitchFamily="2" charset="2"/>
              </a:rPr>
              <a:t>Oxygene</a:t>
            </a:r>
            <a:r>
              <a:rPr lang="en-US" dirty="0">
                <a:sym typeface="Wingdings" panose="05000000000000000000" pitchFamily="2" charset="2"/>
              </a:rPr>
              <a:t> (1996)</a:t>
            </a:r>
          </a:p>
        </p:txBody>
      </p:sp>
      <p:pic>
        <p:nvPicPr>
          <p:cNvPr id="1945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926648"/>
            <a:ext cx="2354510" cy="17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1919512"/>
            <a:ext cx="2848113" cy="178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816" y="1926648"/>
            <a:ext cx="2808312" cy="175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a:t>
            </a:r>
            <a:r>
              <a:rPr lang="en-US" sz="2400" dirty="0" err="1">
                <a:sym typeface="Wingdings" panose="05000000000000000000" pitchFamily="2" charset="2"/>
              </a:rPr>
              <a:t>sqeezing</a:t>
            </a:r>
            <a:r>
              <a:rPr lang="en-US" sz="2400" dirty="0">
                <a:sym typeface="Wingdings" panose="05000000000000000000" pitchFamily="2" charset="2"/>
              </a:rPr>
              <a:t> last bits from </a:t>
            </a:r>
            <a:r>
              <a:rPr lang="en-US" sz="2400" dirty="0" err="1">
                <a:sym typeface="Wingdings" panose="05000000000000000000" pitchFamily="2" charset="2"/>
              </a:rPr>
              <a:t>freedirs</a:t>
            </a:r>
            <a:r>
              <a:rPr lang="en-US" sz="2400" dirty="0">
                <a:sym typeface="Wingdings" panose="05000000000000000000" pitchFamily="2" charset="2"/>
              </a:rPr>
              <a:t> and lens flares …</a:t>
            </a:r>
          </a:p>
        </p:txBody>
      </p:sp>
    </p:spTree>
    <p:extLst>
      <p:ext uri="{BB962C8B-B14F-4D97-AF65-F5344CB8AC3E}">
        <p14:creationId xmlns:p14="http://schemas.microsoft.com/office/powerpoint/2010/main" val="4211637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110</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d</a:t>
            </a:r>
            <a:r>
              <a:rPr lang="en-US" sz="1800" dirty="0" smtClean="0"/>
              <a:t>epends on what you want to do</a:t>
            </a:r>
          </a:p>
          <a:p>
            <a:r>
              <a:rPr lang="en-US" sz="1800" dirty="0"/>
              <a:t>f</a:t>
            </a:r>
            <a:r>
              <a:rPr lang="en-US" sz="1800" dirty="0" smtClean="0"/>
              <a:t>or simple projects (like tiny intros), text editor like Notepad++ or Sublime Text + console is enough</a:t>
            </a:r>
          </a:p>
          <a:p>
            <a:r>
              <a:rPr lang="en-US" sz="1800" dirty="0"/>
              <a:t>c</a:t>
            </a:r>
            <a:r>
              <a:rPr lang="en-US" sz="1800" dirty="0" smtClean="0"/>
              <a:t>omplex stuff often requires some kind of building system + comprehensive IDE</a:t>
            </a:r>
          </a:p>
          <a:p>
            <a:r>
              <a:rPr lang="en-US" sz="1800" dirty="0" smtClean="0"/>
              <a:t>Visual Studio Code is popular and versatile IDE choice</a:t>
            </a:r>
          </a:p>
          <a:p>
            <a:pPr lvl="1"/>
            <a:r>
              <a:rPr lang="en-US" sz="1800" dirty="0"/>
              <a:t>d</a:t>
            </a:r>
            <a:r>
              <a:rPr lang="en-US" sz="1800" dirty="0" smtClean="0"/>
              <a:t>oesn’t like </a:t>
            </a:r>
            <a:r>
              <a:rPr lang="en-US" sz="1800" dirty="0" err="1" smtClean="0"/>
              <a:t>Watcom</a:t>
            </a:r>
            <a:r>
              <a:rPr lang="en-US" sz="1800" dirty="0" smtClean="0"/>
              <a:t> C++ stuff much, needs some tweaks</a:t>
            </a:r>
          </a:p>
          <a:p>
            <a:pPr lvl="2"/>
            <a:r>
              <a:rPr lang="en-US" sz="1400" dirty="0" smtClean="0"/>
              <a:t>Since </a:t>
            </a:r>
            <a:r>
              <a:rPr lang="en-US" sz="1400" dirty="0" err="1" smtClean="0"/>
              <a:t>Watcom’s</a:t>
            </a:r>
            <a:r>
              <a:rPr lang="en-US" sz="1400" dirty="0" smtClean="0"/>
              <a:t> C++ dialect closely resembles Microsoft compilers, “msvc-x86” works pretty well </a:t>
            </a:r>
          </a:p>
          <a:p>
            <a:pPr lvl="2"/>
            <a:r>
              <a:rPr lang="en-US" sz="1400" dirty="0">
                <a:hlinkClick r:id="rId3"/>
              </a:rPr>
              <a:t>https://</a:t>
            </a:r>
            <a:r>
              <a:rPr lang="en-US" sz="1400" dirty="0" smtClean="0">
                <a:hlinkClick r:id="rId3"/>
              </a:rPr>
              <a:t>github.com/intbeam/watcom-vscode</a:t>
            </a:r>
            <a:r>
              <a:rPr lang="en-US" sz="1400" dirty="0" smtClean="0"/>
              <a:t> suits well as template</a:t>
            </a:r>
          </a:p>
          <a:p>
            <a:pPr lvl="1"/>
            <a:r>
              <a:rPr lang="en-US" sz="1800" dirty="0" smtClean="0"/>
              <a:t>DJGPP and pure x86 </a:t>
            </a:r>
            <a:r>
              <a:rPr lang="en-US" sz="1800" dirty="0" err="1" smtClean="0"/>
              <a:t>asm</a:t>
            </a:r>
            <a:r>
              <a:rPr lang="en-US" sz="1800" dirty="0" smtClean="0"/>
              <a:t> is almost out of box</a:t>
            </a:r>
            <a:endParaRPr lang="en-US" sz="2200" dirty="0" smtClean="0"/>
          </a:p>
          <a:p>
            <a:r>
              <a:rPr lang="en-US" sz="1800" dirty="0" err="1" smtClean="0"/>
              <a:t>makefiles</a:t>
            </a:r>
            <a:r>
              <a:rPr lang="en-US" sz="1800" dirty="0" smtClean="0"/>
              <a:t> are fine, </a:t>
            </a:r>
            <a:r>
              <a:rPr lang="en-US" sz="1800" dirty="0" err="1" smtClean="0"/>
              <a:t>CMake</a:t>
            </a:r>
            <a:r>
              <a:rPr lang="en-US" sz="1800" dirty="0" smtClean="0"/>
              <a:t> is also a decent choice for </a:t>
            </a:r>
            <a:r>
              <a:rPr lang="en-US" sz="1800" dirty="0" err="1" smtClean="0"/>
              <a:t>crossplatform</a:t>
            </a:r>
            <a:r>
              <a:rPr lang="en-US" sz="1800" dirty="0" smtClean="0"/>
              <a:t> projects</a:t>
            </a:r>
          </a:p>
          <a:p>
            <a:pPr lvl="1"/>
            <a:r>
              <a:rPr lang="en-US" sz="1800" dirty="0"/>
              <a:t>s</a:t>
            </a:r>
            <a:r>
              <a:rPr lang="en-US" sz="1800" dirty="0" smtClean="0"/>
              <a:t>upports targeting both </a:t>
            </a:r>
            <a:r>
              <a:rPr lang="en-US" sz="1800" dirty="0" err="1" smtClean="0"/>
              <a:t>Watcom</a:t>
            </a:r>
            <a:r>
              <a:rPr lang="en-US" sz="1800" dirty="0" smtClean="0"/>
              <a:t> C++ and DJGPP </a:t>
            </a:r>
            <a:endParaRPr lang="en-US" sz="18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567075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debugging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111</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f</a:t>
            </a:r>
            <a:r>
              <a:rPr lang="en-US" sz="1600" dirty="0" smtClean="0"/>
              <a:t>or 16-bit apps, Turbo Debugger suits pretty well, if you really love to debug on real thing </a:t>
            </a:r>
          </a:p>
          <a:p>
            <a:pPr marL="0" indent="0">
              <a:buNone/>
            </a:pPr>
            <a:r>
              <a:rPr lang="en-US" sz="1600" dirty="0" err="1" smtClean="0"/>
              <a:t>Watcom</a:t>
            </a:r>
            <a:r>
              <a:rPr lang="en-US" sz="1600" dirty="0" smtClean="0"/>
              <a:t> C++ package comes with own versatile debugger (wd.exe)</a:t>
            </a:r>
          </a:p>
          <a:p>
            <a:r>
              <a:rPr lang="en-US" sz="1600" dirty="0"/>
              <a:t>c</a:t>
            </a:r>
            <a:r>
              <a:rPr lang="en-US" sz="1600" dirty="0" smtClean="0"/>
              <a:t>omes with both DOS and Windows (console and GUI wdw.exe) versions</a:t>
            </a:r>
          </a:p>
          <a:p>
            <a:r>
              <a:rPr lang="en-US" sz="1600" dirty="0"/>
              <a:t>s</a:t>
            </a:r>
            <a:r>
              <a:rPr lang="en-US" sz="1600" dirty="0" smtClean="0"/>
              <a:t>upports remote debug via serial link, TCP/IP, named pipes or Win 9x DOS session</a:t>
            </a:r>
          </a:p>
          <a:p>
            <a:pPr lvl="1"/>
            <a:r>
              <a:rPr lang="en-US" sz="1200" dirty="0"/>
              <a:t>s</a:t>
            </a:r>
            <a:r>
              <a:rPr lang="en-US" sz="1200" dirty="0" smtClean="0"/>
              <a:t>erial null modem is most stable and useable option</a:t>
            </a:r>
          </a:p>
          <a:p>
            <a:r>
              <a:rPr lang="en-US" sz="1600" dirty="0"/>
              <a:t>d</a:t>
            </a:r>
            <a:r>
              <a:rPr lang="en-US" sz="1600" dirty="0" smtClean="0"/>
              <a:t>ebugs both 16-bit and 32-bit DOS </a:t>
            </a:r>
            <a:r>
              <a:rPr lang="en-US" sz="1600" dirty="0" err="1" smtClean="0"/>
              <a:t>executables</a:t>
            </a:r>
            <a:r>
              <a:rPr lang="en-US" sz="1200" dirty="0" smtClean="0"/>
              <a:t> </a:t>
            </a:r>
          </a:p>
          <a:p>
            <a:pPr marL="0" indent="0">
              <a:buNone/>
            </a:pPr>
            <a:endParaRPr lang="en-US" sz="1400" dirty="0" smtClean="0"/>
          </a:p>
          <a:p>
            <a:pPr marL="0" indent="0">
              <a:buNone/>
            </a:pPr>
            <a:r>
              <a:rPr lang="en-US" sz="1600" dirty="0"/>
              <a:t>f</a:t>
            </a:r>
            <a:r>
              <a:rPr lang="en-US" sz="1600" dirty="0" smtClean="0"/>
              <a:t>or DJGPP, </a:t>
            </a:r>
            <a:r>
              <a:rPr lang="en-US" sz="1600" dirty="0" err="1" smtClean="0"/>
              <a:t>gdb</a:t>
            </a:r>
            <a:r>
              <a:rPr lang="en-US" sz="1600" dirty="0" smtClean="0"/>
              <a:t> is the number one choice</a:t>
            </a:r>
          </a:p>
          <a:p>
            <a:r>
              <a:rPr lang="en-US" sz="1600" dirty="0"/>
              <a:t>a</a:t>
            </a:r>
            <a:r>
              <a:rPr lang="en-US" sz="1600" dirty="0" smtClean="0"/>
              <a:t>lso supports serial link debugging</a:t>
            </a:r>
          </a:p>
          <a:p>
            <a:pPr marL="0" lvl="0" indent="0">
              <a:spcBef>
                <a:spcPts val="0"/>
              </a:spcBef>
              <a:buNone/>
            </a:pPr>
            <a:endParaRPr lang="en-US" sz="1200" dirty="0" smtClean="0">
              <a:solidFill>
                <a:prstClr val="black"/>
              </a:solidFill>
            </a:endParaRPr>
          </a:p>
          <a:p>
            <a:pPr marL="0" lvl="0" indent="0">
              <a:spcBef>
                <a:spcPts val="0"/>
              </a:spcBef>
              <a:buNone/>
            </a:pPr>
            <a:r>
              <a:rPr lang="en-US" sz="1200" dirty="0" smtClean="0">
                <a:solidFill>
                  <a:prstClr val="black"/>
                </a:solidFill>
              </a:rPr>
              <a:t>of </a:t>
            </a:r>
            <a:r>
              <a:rPr lang="en-US" sz="1200" dirty="0">
                <a:solidFill>
                  <a:prstClr val="black"/>
                </a:solidFill>
              </a:rPr>
              <a:t>course, you have to compile your application with debug information to see anything other than pure </a:t>
            </a:r>
            <a:r>
              <a:rPr lang="en-US" sz="1200" dirty="0" err="1">
                <a:solidFill>
                  <a:prstClr val="black"/>
                </a:solidFill>
              </a:rPr>
              <a:t>asm</a:t>
            </a:r>
            <a:r>
              <a:rPr lang="en-US" sz="1200" dirty="0">
                <a:solidFill>
                  <a:prstClr val="black"/>
                </a:solidFill>
              </a:rPr>
              <a:t> </a:t>
            </a:r>
            <a:r>
              <a:rPr lang="en-US" sz="1200" dirty="0" smtClean="0">
                <a:solidFill>
                  <a:prstClr val="black"/>
                </a:solidFill>
              </a:rPr>
              <a:t>:)</a:t>
            </a:r>
            <a:endParaRPr lang="en-US" sz="1600" dirty="0" smtClean="0"/>
          </a:p>
          <a:p>
            <a:pPr marL="0" indent="0">
              <a:buNone/>
            </a:pPr>
            <a:r>
              <a:rPr lang="en-US" sz="1600" dirty="0" err="1" smtClean="0"/>
              <a:t>DOSBox</a:t>
            </a:r>
            <a:r>
              <a:rPr lang="en-US" sz="1600" dirty="0" smtClean="0"/>
              <a:t> and </a:t>
            </a:r>
            <a:r>
              <a:rPr lang="en-US" sz="1600" dirty="0" err="1" smtClean="0"/>
              <a:t>Bochs</a:t>
            </a:r>
            <a:r>
              <a:rPr lang="en-US" sz="1600" dirty="0" smtClean="0"/>
              <a:t> comes with their own built-in debuggers</a:t>
            </a:r>
          </a:p>
          <a:p>
            <a:r>
              <a:rPr lang="en-US" sz="1600" dirty="0"/>
              <a:t>b</a:t>
            </a:r>
            <a:r>
              <a:rPr lang="en-US" sz="1600" dirty="0" smtClean="0"/>
              <a:t>est suitable for debugging system-related code </a:t>
            </a:r>
            <a:endParaRPr lang="en-US" sz="1200" dirty="0"/>
          </a:p>
          <a:p>
            <a:pPr marL="0" indent="0">
              <a:buNone/>
            </a:pPr>
            <a:endParaRPr lang="en-US" sz="1400" dirty="0" smtClean="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7031940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graphics/music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112</a:t>
            </a:fld>
            <a:endParaRPr lang="ru-RU"/>
          </a:p>
        </p:txBody>
      </p:sp>
      <p:sp>
        <p:nvSpPr>
          <p:cNvPr id="7" name="Объект 2"/>
          <p:cNvSpPr txBox="1">
            <a:spLocks/>
          </p:cNvSpPr>
          <p:nvPr/>
        </p:nvSpPr>
        <p:spPr>
          <a:xfrm>
            <a:off x="251520" y="843558"/>
            <a:ext cx="8424936" cy="273630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choice of graphics tool depending on what type of graphics do you prefer</a:t>
            </a:r>
          </a:p>
          <a:p>
            <a:r>
              <a:rPr lang="en-US" sz="1600" dirty="0" err="1"/>
              <a:t>p</a:t>
            </a:r>
            <a:r>
              <a:rPr lang="en-US" sz="1600" dirty="0" err="1" smtClean="0"/>
              <a:t>ixelart</a:t>
            </a:r>
            <a:r>
              <a:rPr lang="en-US" sz="1600" dirty="0" smtClean="0"/>
              <a:t>: </a:t>
            </a:r>
            <a:r>
              <a:rPr lang="en-US" sz="1600" dirty="0" err="1"/>
              <a:t>a</a:t>
            </a:r>
            <a:r>
              <a:rPr lang="en-US" sz="1600" dirty="0" err="1" smtClean="0"/>
              <a:t>seprtie</a:t>
            </a:r>
            <a:r>
              <a:rPr lang="en-US" sz="1600" dirty="0" smtClean="0"/>
              <a:t>, </a:t>
            </a:r>
            <a:r>
              <a:rPr lang="en-US" sz="1600" dirty="0" err="1" smtClean="0"/>
              <a:t>usenti</a:t>
            </a:r>
            <a:r>
              <a:rPr lang="en-US" sz="1600" dirty="0" smtClean="0"/>
              <a:t>, GrafX2, </a:t>
            </a:r>
            <a:r>
              <a:rPr lang="en-US" sz="1600" dirty="0" err="1" smtClean="0"/>
              <a:t>Multipaint</a:t>
            </a:r>
            <a:r>
              <a:rPr lang="en-US" sz="1600" dirty="0" smtClean="0"/>
              <a:t>, etc.</a:t>
            </a:r>
          </a:p>
          <a:p>
            <a:r>
              <a:rPr lang="en-US" sz="1600" dirty="0" smtClean="0"/>
              <a:t>illustrative </a:t>
            </a:r>
            <a:r>
              <a:rPr lang="en-US" sz="1600" dirty="0" err="1" smtClean="0"/>
              <a:t>gfx</a:t>
            </a:r>
            <a:r>
              <a:rPr lang="en-US" sz="1600" dirty="0" smtClean="0"/>
              <a:t>: better you know :)</a:t>
            </a:r>
          </a:p>
          <a:p>
            <a:r>
              <a:rPr lang="en-US" sz="1600" dirty="0" smtClean="0"/>
              <a:t>batch processing/conversion: </a:t>
            </a:r>
            <a:r>
              <a:rPr lang="en-US" sz="1600" dirty="0" err="1" smtClean="0"/>
              <a:t>ImageMagick</a:t>
            </a:r>
            <a:r>
              <a:rPr lang="en-US" sz="1600" dirty="0" smtClean="0"/>
              <a:t>, Image Alchemy</a:t>
            </a:r>
            <a:endParaRPr lang="en-US" sz="1600" dirty="0"/>
          </a:p>
          <a:p>
            <a:pPr marL="0" indent="0">
              <a:buNone/>
            </a:pPr>
            <a:r>
              <a:rPr lang="en-US" sz="1600" dirty="0" smtClean="0"/>
              <a:t>regarding the music, it mostly depends on your preferred sound device:</a:t>
            </a:r>
          </a:p>
          <a:p>
            <a:r>
              <a:rPr lang="en-US" sz="1600" dirty="0" smtClean="0"/>
              <a:t>PC Speaker: MONOTONE, PCSPE </a:t>
            </a:r>
            <a:r>
              <a:rPr lang="en-US" sz="1600" dirty="0" err="1" smtClean="0"/>
              <a:t>VSTi</a:t>
            </a:r>
            <a:r>
              <a:rPr lang="en-US" sz="1600" dirty="0" smtClean="0"/>
              <a:t> plugin, Vortex Tracker II</a:t>
            </a:r>
          </a:p>
          <a:p>
            <a:r>
              <a:rPr lang="en-US" sz="1600" dirty="0" smtClean="0"/>
              <a:t>OPL2/3: Adlib Tracker II, several native DOS OPL trackers </a:t>
            </a:r>
            <a:r>
              <a:rPr lang="en-US" sz="1600" dirty="0" err="1" smtClean="0"/>
              <a:t>OpenMPT</a:t>
            </a:r>
            <a:r>
              <a:rPr lang="en-US" sz="1600" dirty="0" smtClean="0"/>
              <a:t>, Scream Tracker 3</a:t>
            </a:r>
          </a:p>
          <a:p>
            <a:r>
              <a:rPr lang="en-US" sz="1600" dirty="0"/>
              <a:t>m</a:t>
            </a:r>
            <a:r>
              <a:rPr lang="en-US" sz="1600" dirty="0" smtClean="0"/>
              <a:t>odules: </a:t>
            </a:r>
            <a:r>
              <a:rPr lang="en-US" sz="1600" dirty="0" err="1" smtClean="0"/>
              <a:t>OpenMPT</a:t>
            </a:r>
            <a:r>
              <a:rPr lang="en-US" sz="1600" dirty="0" smtClean="0"/>
              <a:t>, </a:t>
            </a:r>
            <a:r>
              <a:rPr lang="en-US" sz="1600" dirty="0" err="1" smtClean="0"/>
              <a:t>MilkyTracker</a:t>
            </a:r>
            <a:r>
              <a:rPr lang="en-US" sz="1600" dirty="0" smtClean="0"/>
              <a:t>, FT2/PT2.3D Clone, native DOS trackers (ST3/FT2/IT2) </a:t>
            </a:r>
          </a:p>
          <a:p>
            <a:r>
              <a:rPr lang="en-US" sz="1600" dirty="0" smtClean="0"/>
              <a:t>streaming ADPCM/MP2/MP3: any DAW you like :)</a:t>
            </a:r>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319" y="3579862"/>
            <a:ext cx="3103513" cy="142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3207" y="3355652"/>
            <a:ext cx="2469153" cy="161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65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113</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as already stated, this heavily depends on what you want to play</a:t>
            </a:r>
          </a:p>
          <a:p>
            <a:r>
              <a:rPr lang="en-US" sz="1800" dirty="0" smtClean="0"/>
              <a:t>PC Speaker: write your own routine, it’s not that hard </a:t>
            </a:r>
          </a:p>
          <a:p>
            <a:pPr lvl="1"/>
            <a:r>
              <a:rPr lang="en-US" sz="1400" dirty="0" smtClean="0"/>
              <a:t>tip: many PC games supporting PC speaker play raw periods dump</a:t>
            </a:r>
          </a:p>
          <a:p>
            <a:r>
              <a:rPr lang="en-US" sz="1800" dirty="0" smtClean="0"/>
              <a:t>OPL2/3: depends on target platform</a:t>
            </a:r>
          </a:p>
          <a:p>
            <a:pPr lvl="1"/>
            <a:r>
              <a:rPr lang="en-US" sz="1400" dirty="0"/>
              <a:t>m</a:t>
            </a:r>
            <a:r>
              <a:rPr lang="en-US" sz="1400" dirty="0" smtClean="0"/>
              <a:t>ost DOS OPL trackers come with player routine, although it’s almost always 16-bit real mode</a:t>
            </a:r>
          </a:p>
          <a:p>
            <a:pPr lvl="1"/>
            <a:r>
              <a:rPr lang="en-US" sz="1400" dirty="0" smtClean="0"/>
              <a:t>for 32-bit, you can abuse game MIDI libraries like AIL or HMI, but that would be totally overkill</a:t>
            </a:r>
          </a:p>
          <a:p>
            <a:pPr lvl="1"/>
            <a:r>
              <a:rPr lang="en-US" sz="1400" dirty="0"/>
              <a:t>a</a:t>
            </a:r>
            <a:r>
              <a:rPr lang="en-US" sz="1400" dirty="0" smtClean="0"/>
              <a:t>s alternative, convert module to OPL register dump and play with custom routine, much like PC Speaker case</a:t>
            </a:r>
          </a:p>
          <a:p>
            <a:r>
              <a:rPr lang="en-US" sz="1800" dirty="0"/>
              <a:t>s</a:t>
            </a:r>
            <a:r>
              <a:rPr lang="en-US" sz="1800" dirty="0" smtClean="0"/>
              <a:t>treaming music (ADPCM/MP2/MP3):</a:t>
            </a:r>
          </a:p>
          <a:p>
            <a:pPr lvl="1"/>
            <a:r>
              <a:rPr lang="en-US" sz="1400" dirty="0" smtClean="0"/>
              <a:t>unfortunately, didn’t was a thing back in the days, and comparing to Amiga/Atari Falcon scene, no suitable streaming music players are available</a:t>
            </a:r>
          </a:p>
          <a:p>
            <a:pPr lvl="1"/>
            <a:r>
              <a:rPr lang="en-US" sz="1400" dirty="0" smtClean="0"/>
              <a:t>theoretically MIDAS 1.1.2 can play ADPCM samples, albeit I didn’t tested that yet</a:t>
            </a:r>
          </a:p>
          <a:p>
            <a:pPr lvl="1"/>
            <a:r>
              <a:rPr lang="en-US" sz="1400" dirty="0" smtClean="0"/>
              <a:t>alternative 1: grab amp/mpg123/State of Mind (1998) </a:t>
            </a:r>
            <a:r>
              <a:rPr lang="en-US" sz="1400" dirty="0"/>
              <a:t>demo</a:t>
            </a:r>
            <a:r>
              <a:rPr lang="en-US" sz="1400" dirty="0" smtClean="0"/>
              <a:t> sources, add SB output routine, done</a:t>
            </a:r>
          </a:p>
          <a:p>
            <a:pPr lvl="1"/>
            <a:r>
              <a:rPr lang="en-US" sz="1400" dirty="0" smtClean="0"/>
              <a:t>alternative 2: cut your music into long samples, put into XM/IT, play with module player (see below)</a:t>
            </a:r>
          </a:p>
          <a:p>
            <a:pPr lvl="1"/>
            <a:r>
              <a:rPr lang="en-US" sz="1400" dirty="0"/>
              <a:t>e</a:t>
            </a:r>
            <a:r>
              <a:rPr lang="en-US" sz="1400" dirty="0" smtClean="0"/>
              <a:t>xtra tip for DJGPP users: use Allegro for playing in background (branch approves)</a:t>
            </a:r>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8900739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57145"/>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 :: mods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114</a:t>
            </a:fld>
            <a:endParaRPr lang="ru-RU"/>
          </a:p>
        </p:txBody>
      </p:sp>
      <p:sp>
        <p:nvSpPr>
          <p:cNvPr id="7" name="Объект 2"/>
          <p:cNvSpPr txBox="1">
            <a:spLocks/>
          </p:cNvSpPr>
          <p:nvPr/>
        </p:nvSpPr>
        <p:spPr>
          <a:xfrm>
            <a:off x="251520" y="771550"/>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i="1" dirty="0"/>
              <a:t>tracked modules: the sweet </a:t>
            </a:r>
            <a:r>
              <a:rPr lang="en-US" sz="1600" b="1" i="1" dirty="0" smtClean="0"/>
              <a:t>spot of DOS scene :)</a:t>
            </a:r>
          </a:p>
          <a:p>
            <a:pPr marL="0" indent="0">
              <a:buNone/>
            </a:pPr>
            <a:r>
              <a:rPr lang="en-US" sz="1400" dirty="0" smtClean="0"/>
              <a:t>16 bit – forget about XM/IT</a:t>
            </a:r>
          </a:p>
          <a:p>
            <a:r>
              <a:rPr lang="en-US" sz="1400" dirty="0" smtClean="0"/>
              <a:t>MIDAS 0.40a is the best you can have, plays MOD/S3M, links with ASM/C/Pascal code, supports GUS and SB (unfortunately needs EMS), open source, doesn’t work fine under Win9x</a:t>
            </a:r>
          </a:p>
          <a:p>
            <a:r>
              <a:rPr lang="en-US" sz="1400" dirty="0" err="1" smtClean="0"/>
              <a:t>DemoVT</a:t>
            </a:r>
            <a:r>
              <a:rPr lang="en-US" sz="1400" dirty="0" smtClean="0"/>
              <a:t> – resident player (can be used with BASIC demos!), MOD/S3M, GUS/SB</a:t>
            </a:r>
          </a:p>
          <a:p>
            <a:r>
              <a:rPr lang="en-US" sz="1400" dirty="0"/>
              <a:t>MODOBJ and STMIK are too old, </a:t>
            </a:r>
            <a:r>
              <a:rPr lang="en-US" sz="1400" dirty="0" err="1"/>
              <a:t>GUSPlay</a:t>
            </a:r>
            <a:r>
              <a:rPr lang="en-US" sz="1400" dirty="0"/>
              <a:t> is simple to use but GUS-only, BWSB nags upon </a:t>
            </a:r>
            <a:r>
              <a:rPr lang="en-US" sz="1400" dirty="0" smtClean="0"/>
              <a:t>exit</a:t>
            </a:r>
          </a:p>
          <a:p>
            <a:pPr marL="0" indent="0">
              <a:buNone/>
            </a:pPr>
            <a:r>
              <a:rPr lang="en-US" sz="1400" dirty="0" smtClean="0"/>
              <a:t>32 bit – “are you still complain against 386? we’re going after you!”</a:t>
            </a:r>
          </a:p>
          <a:p>
            <a:r>
              <a:rPr lang="en-US" sz="1400" dirty="0" smtClean="0"/>
              <a:t>Indoor Music System – Cubic Player’ internal engine, plays MOD/S3M/XM/IT, supports GUS/SB/AWE32 native, Windows-compatible, a bit </a:t>
            </a:r>
            <a:r>
              <a:rPr lang="en-US" sz="1400" dirty="0" err="1" smtClean="0"/>
              <a:t>slippy</a:t>
            </a:r>
            <a:r>
              <a:rPr lang="en-US" sz="1400" dirty="0" smtClean="0"/>
              <a:t> to use, </a:t>
            </a:r>
            <a:r>
              <a:rPr lang="en-US" sz="1400" dirty="0" err="1" smtClean="0"/>
              <a:t>Watcom</a:t>
            </a:r>
            <a:r>
              <a:rPr lang="en-US" sz="1400" dirty="0" smtClean="0"/>
              <a:t> only</a:t>
            </a:r>
          </a:p>
          <a:p>
            <a:pPr lvl="1"/>
            <a:r>
              <a:rPr lang="en-US" sz="1000" dirty="0" smtClean="0"/>
              <a:t>the </a:t>
            </a:r>
            <a:r>
              <a:rPr lang="en-US" sz="1000" dirty="0" err="1" smtClean="0"/>
              <a:t>MXMPlay</a:t>
            </a:r>
            <a:r>
              <a:rPr lang="en-US" sz="1000" dirty="0" smtClean="0"/>
              <a:t> fork is compact and fits great for 64k intros, XM/GUS only, PMODE/</a:t>
            </a:r>
            <a:r>
              <a:rPr lang="en-US" sz="1000" dirty="0" err="1" smtClean="0"/>
              <a:t>Watcom</a:t>
            </a:r>
            <a:r>
              <a:rPr lang="en-US" sz="1000" dirty="0" smtClean="0"/>
              <a:t>, Windows-friendly</a:t>
            </a:r>
          </a:p>
          <a:p>
            <a:r>
              <a:rPr lang="en-US" sz="1400" dirty="0" smtClean="0"/>
              <a:t>MIDAS 1.1.2 – the definite music system, plays MOD/S3M/XM/IT</a:t>
            </a:r>
            <a:r>
              <a:rPr lang="en-US" sz="1400" dirty="0"/>
              <a:t>, supports </a:t>
            </a:r>
            <a:r>
              <a:rPr lang="en-US" sz="1400" dirty="0" smtClean="0"/>
              <a:t>GUS/SB, cross platform (</a:t>
            </a:r>
            <a:r>
              <a:rPr lang="en-US" sz="1400" dirty="0" err="1" smtClean="0"/>
              <a:t>Watcom</a:t>
            </a:r>
            <a:r>
              <a:rPr lang="en-US" sz="1400" dirty="0" smtClean="0"/>
              <a:t>/DJGPP/Win32/Linux)</a:t>
            </a:r>
          </a:p>
          <a:p>
            <a:r>
              <a:rPr lang="en-US" sz="1400" dirty="0" smtClean="0"/>
              <a:t>JUDAS Sound System – optimized mixer, </a:t>
            </a:r>
            <a:r>
              <a:rPr lang="en-US" sz="1400" dirty="0"/>
              <a:t>plays </a:t>
            </a:r>
            <a:r>
              <a:rPr lang="en-US" sz="1400" dirty="0" smtClean="0"/>
              <a:t>MOD/S3M/XM/IT</a:t>
            </a:r>
            <a:r>
              <a:rPr lang="en-US" sz="1400" dirty="0"/>
              <a:t>, supports </a:t>
            </a:r>
            <a:r>
              <a:rPr lang="en-US" sz="1400" dirty="0" smtClean="0"/>
              <a:t>GUS/SB, </a:t>
            </a:r>
            <a:r>
              <a:rPr lang="en-US" sz="1400" dirty="0" err="1" smtClean="0"/>
              <a:t>Watcom</a:t>
            </a:r>
            <a:r>
              <a:rPr lang="en-US" sz="1400" dirty="0" smtClean="0"/>
              <a:t> only, doesn’t work under Windows</a:t>
            </a:r>
            <a:endParaRPr lang="en-US" sz="1400" dirty="0"/>
          </a:p>
          <a:p>
            <a:r>
              <a:rPr lang="en-US" sz="1400" dirty="0" smtClean="0"/>
              <a:t>Useless Module Player - plays MOD/S3M/XM/IT, supports GUS/SB/PC Speaker (yes!), PMODE/EOS/</a:t>
            </a:r>
            <a:r>
              <a:rPr lang="en-US" sz="1400" dirty="0" err="1" smtClean="0"/>
              <a:t>Watcom</a:t>
            </a:r>
            <a:r>
              <a:rPr lang="en-US" sz="1400" dirty="0" smtClean="0"/>
              <a:t>, also hates Windows</a:t>
            </a:r>
          </a:p>
          <a:p>
            <a:r>
              <a:rPr lang="en-US" sz="1400" dirty="0" err="1" smtClean="0"/>
              <a:t>RXMPlay</a:t>
            </a:r>
            <a:r>
              <a:rPr lang="en-US" sz="1400" dirty="0" smtClean="0"/>
              <a:t> – XM only, compact, GUS/SB/AWE32, PMODE/</a:t>
            </a:r>
            <a:r>
              <a:rPr lang="en-US" sz="1400" dirty="0" err="1" smtClean="0"/>
              <a:t>Watcom</a:t>
            </a:r>
            <a:r>
              <a:rPr lang="en-US" sz="1400" dirty="0" smtClean="0"/>
              <a:t>, Windows-friendly</a:t>
            </a:r>
            <a:endParaRPr lang="en-US" sz="1400" dirty="0"/>
          </a:p>
          <a:p>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1528151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virtual machines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115</a:t>
            </a:fld>
            <a:endParaRPr lang="ru-RU"/>
          </a:p>
        </p:txBody>
      </p:sp>
      <p:sp>
        <p:nvSpPr>
          <p:cNvPr id="7" name="Объект 2"/>
          <p:cNvSpPr txBox="1">
            <a:spLocks/>
          </p:cNvSpPr>
          <p:nvPr/>
        </p:nvSpPr>
        <p:spPr>
          <a:xfrm>
            <a:off x="251520" y="843558"/>
            <a:ext cx="8568952"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don’t use them. Not even VMware. Not even Oracle VM </a:t>
            </a:r>
            <a:r>
              <a:rPr lang="en-US" sz="2400" dirty="0" err="1"/>
              <a:t>VirtualBox</a:t>
            </a:r>
            <a:r>
              <a:rPr lang="en-US" sz="2400" dirty="0"/>
              <a:t>.</a:t>
            </a:r>
          </a:p>
          <a:p>
            <a:pPr marL="0" indent="0">
              <a:buNone/>
            </a:pPr>
            <a:r>
              <a:rPr lang="en-US" sz="2400" dirty="0"/>
              <a:t>since VMs are focused to run newer host systems, they don’t bother to emulate common features being used by DOS high-performance stuff (cycle-accurate VGA emulation, VBE, </a:t>
            </a:r>
            <a:r>
              <a:rPr lang="en-US" sz="2400" dirty="0" err="1"/>
              <a:t>etc</a:t>
            </a:r>
            <a:r>
              <a:rPr lang="en-US" sz="2400" dirty="0"/>
              <a:t>)</a:t>
            </a:r>
          </a:p>
          <a:p>
            <a:r>
              <a:rPr lang="en-US" sz="2400" dirty="0" err="1"/>
              <a:t>Bochs</a:t>
            </a:r>
            <a:r>
              <a:rPr lang="en-US" sz="2400" dirty="0"/>
              <a:t>/QEMU is relatively decent, but </a:t>
            </a:r>
            <a:r>
              <a:rPr lang="en-US" sz="2400" dirty="0" smtClean="0"/>
              <a:t>please </a:t>
            </a:r>
            <a:r>
              <a:rPr lang="en-US" sz="2400" dirty="0"/>
              <a:t>refrain from using them as first-class testing environment</a:t>
            </a:r>
          </a:p>
          <a:p>
            <a:pPr marL="0" indent="0">
              <a:buNone/>
            </a:pPr>
            <a:endParaRPr lang="en-US" sz="2400" dirty="0"/>
          </a:p>
        </p:txBody>
      </p:sp>
    </p:spTree>
    <p:extLst>
      <p:ext uri="{BB962C8B-B14F-4D97-AF65-F5344CB8AC3E}">
        <p14:creationId xmlns:p14="http://schemas.microsoft.com/office/powerpoint/2010/main" val="2201526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err="1"/>
              <a:t>dosbox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116</a:t>
            </a:fld>
            <a:endParaRPr lang="ru-RU"/>
          </a:p>
        </p:txBody>
      </p:sp>
      <p:sp>
        <p:nvSpPr>
          <p:cNvPr id="7" name="Объект 2"/>
          <p:cNvSpPr txBox="1">
            <a:spLocks/>
          </p:cNvSpPr>
          <p:nvPr/>
        </p:nvSpPr>
        <p:spPr>
          <a:xfrm>
            <a:off x="251520" y="699542"/>
            <a:ext cx="8568952"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the easiest and most balanced way to test your DOS stuff :)</a:t>
            </a:r>
          </a:p>
          <a:p>
            <a:pPr marL="0" indent="0">
              <a:buNone/>
            </a:pPr>
            <a:r>
              <a:rPr lang="en-US" sz="1600" dirty="0"/>
              <a:t>emulates DOS environment, can mount host folders as disks, floppy and CD images</a:t>
            </a:r>
          </a:p>
          <a:p>
            <a:pPr marL="0" indent="0">
              <a:buNone/>
            </a:pPr>
            <a:r>
              <a:rPr lang="en-US" sz="1600" dirty="0"/>
              <a:t>vanilla </a:t>
            </a:r>
            <a:r>
              <a:rPr lang="en-US" sz="1600" dirty="0">
                <a:hlinkClick r:id="rId3"/>
              </a:rPr>
              <a:t>DOSBox</a:t>
            </a:r>
            <a:r>
              <a:rPr lang="en-US" sz="1600" dirty="0"/>
              <a:t> builds are games-oriented and feature-limited, doesn’t cycle-accurately emulate VGA well, had trouble with tricky stuff, seldom updates</a:t>
            </a:r>
          </a:p>
          <a:p>
            <a:pPr marL="0" indent="0">
              <a:buNone/>
            </a:pPr>
            <a:r>
              <a:rPr lang="en-US" sz="1600" dirty="0"/>
              <a:t>…fortunately, as it’s open-source, better forks exist, i.e. </a:t>
            </a:r>
            <a:r>
              <a:rPr lang="en-US" sz="1600" dirty="0">
                <a:hlinkClick r:id="rId4"/>
              </a:rPr>
              <a:t>DOSBox-X</a:t>
            </a:r>
            <a:r>
              <a:rPr lang="en-US" sz="1600" dirty="0"/>
              <a:t>:</a:t>
            </a:r>
          </a:p>
        </p:txBody>
      </p:sp>
      <p:pic>
        <p:nvPicPr>
          <p:cNvPr id="27650" name="Picture 2" descr="Word for DOS running in DOSBox-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2283718"/>
            <a:ext cx="2952327" cy="2421183"/>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251520" y="2204656"/>
            <a:ext cx="4572000" cy="2554545"/>
          </a:xfrm>
          <a:prstGeom prst="rect">
            <a:avLst/>
          </a:prstGeom>
        </p:spPr>
        <p:txBody>
          <a:bodyPr>
            <a:spAutoFit/>
          </a:bodyPr>
          <a:lstStyle/>
          <a:p>
            <a:pPr marL="285750" indent="-285750">
              <a:buFont typeface="Arial" panose="020B0604020202020204" pitchFamily="34" charset="0"/>
              <a:buChar char="•"/>
            </a:pPr>
            <a:r>
              <a:rPr lang="en-US" sz="1600" dirty="0"/>
              <a:t>emulates everything from PC/XT to Pentium Pro/MMX, and even PC-98!</a:t>
            </a:r>
          </a:p>
          <a:p>
            <a:pPr marL="285750" indent="-285750">
              <a:buFont typeface="Arial" panose="020B0604020202020204" pitchFamily="34" charset="0"/>
              <a:buChar char="•"/>
            </a:pPr>
            <a:r>
              <a:rPr lang="en-US" sz="1600" dirty="0"/>
              <a:t>near perfect VGA emulation (still improving but runs 99% of demos great), great SB/GUS support, emulates SVGA (as S3 Trio64) and 3dfx Voodoo well</a:t>
            </a:r>
          </a:p>
          <a:p>
            <a:pPr marL="285750" indent="-285750">
              <a:buFont typeface="Arial" panose="020B0604020202020204" pitchFamily="34" charset="0"/>
              <a:buChar char="•"/>
            </a:pPr>
            <a:r>
              <a:rPr lang="en-US" sz="1600" dirty="0"/>
              <a:t>can boot and run Windows 3.x/95/98 (if you really </a:t>
            </a:r>
            <a:r>
              <a:rPr lang="en-US" sz="1600" dirty="0" smtClean="0"/>
              <a:t>want it)</a:t>
            </a:r>
            <a:endParaRPr lang="en-US" sz="1600" dirty="0"/>
          </a:p>
          <a:p>
            <a:pPr marL="285750" indent="-285750">
              <a:buFont typeface="Arial" panose="020B0604020202020204" pitchFamily="34" charset="0"/>
              <a:buChar char="•"/>
            </a:pPr>
            <a:r>
              <a:rPr lang="en-US" sz="1600" dirty="0"/>
              <a:t>works on Windows, Linux and </a:t>
            </a:r>
            <a:r>
              <a:rPr lang="en-US" sz="1600" dirty="0" err="1"/>
              <a:t>macOS</a:t>
            </a:r>
            <a:r>
              <a:rPr lang="en-US" sz="1600" dirty="0"/>
              <a:t>, and even able to run under real </a:t>
            </a:r>
            <a:r>
              <a:rPr lang="en-US" sz="1600" dirty="0" smtClean="0"/>
              <a:t>MS-DOS </a:t>
            </a:r>
            <a:r>
              <a:rPr lang="en-US" sz="1600" dirty="0"/>
              <a:t>:)</a:t>
            </a:r>
          </a:p>
        </p:txBody>
      </p:sp>
    </p:spTree>
    <p:extLst>
      <p:ext uri="{BB962C8B-B14F-4D97-AF65-F5344CB8AC3E}">
        <p14:creationId xmlns:p14="http://schemas.microsoft.com/office/powerpoint/2010/main" val="7182210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a:hlinkClick r:id="rId3"/>
              </a:rPr>
              <a:t>pcem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117</a:t>
            </a:fld>
            <a:endParaRPr lang="ru-RU"/>
          </a:p>
        </p:txBody>
      </p:sp>
      <p:sp>
        <p:nvSpPr>
          <p:cNvPr id="7" name="Объект 2"/>
          <p:cNvSpPr txBox="1">
            <a:spLocks/>
          </p:cNvSpPr>
          <p:nvPr/>
        </p:nvSpPr>
        <p:spPr>
          <a:xfrm>
            <a:off x="237332" y="776908"/>
            <a:ext cx="8568952" cy="165082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contrary to DOSBox and like other platforms emulators, emulates full PC environment</a:t>
            </a:r>
          </a:p>
          <a:p>
            <a:r>
              <a:rPr lang="en-US" sz="1800" dirty="0"/>
              <a:t>cycle-exact device emulation (the 8088+GCA configuration runs 8088 MPH almost perfectly)</a:t>
            </a:r>
          </a:p>
          <a:p>
            <a:r>
              <a:rPr lang="en-US" sz="1800" dirty="0"/>
              <a:t>emulates lots of devices (floppy and hard drives, CGA/EGA/VGA + several SVGA models, SB16/AWE32/GUS/</a:t>
            </a:r>
            <a:r>
              <a:rPr lang="en-US" sz="1800" dirty="0" err="1"/>
              <a:t>Interwave</a:t>
            </a:r>
            <a:r>
              <a:rPr lang="en-US" sz="1800" dirty="0"/>
              <a:t>, 3dfx Voodoo and much more)</a:t>
            </a:r>
          </a:p>
        </p:txBody>
      </p:sp>
      <p:sp>
        <p:nvSpPr>
          <p:cNvPr id="3" name="Прямоугольник 2"/>
          <p:cNvSpPr/>
          <p:nvPr/>
        </p:nvSpPr>
        <p:spPr>
          <a:xfrm>
            <a:off x="237332" y="2340625"/>
            <a:ext cx="5342780" cy="2031325"/>
          </a:xfrm>
          <a:prstGeom prst="rect">
            <a:avLst/>
          </a:prstGeom>
        </p:spPr>
        <p:txBody>
          <a:bodyPr wrap="square">
            <a:spAutoFit/>
          </a:bodyPr>
          <a:lstStyle/>
          <a:p>
            <a:pPr marL="342900" indent="-342900">
              <a:buFont typeface="Arial" panose="020B0604020202020204" pitchFamily="34" charset="0"/>
              <a:buChar char="•"/>
            </a:pPr>
            <a:r>
              <a:rPr lang="en-US" dirty="0"/>
              <a:t>easy to adjust configuration – from 8088/4.77MHz to Pentium MMX/II</a:t>
            </a:r>
            <a:endParaRPr lang="en-US" dirty="0">
              <a:solidFill>
                <a:prstClr val="black"/>
              </a:solidFill>
            </a:endParaRPr>
          </a:p>
          <a:p>
            <a:pPr marL="342900" lvl="0" indent="-342900">
              <a:buFont typeface="Arial" panose="020B0604020202020204" pitchFamily="34" charset="0"/>
              <a:buChar char="•"/>
            </a:pPr>
            <a:r>
              <a:rPr lang="en-US" dirty="0">
                <a:solidFill>
                  <a:prstClr val="black"/>
                </a:solidFill>
              </a:rPr>
              <a:t>uses real hardware ROMs (not HLE like DOSBox), you have to find them on the Internet and place in emulator ROM folder</a:t>
            </a:r>
          </a:p>
          <a:p>
            <a:pPr marL="342900" lvl="0" indent="-342900">
              <a:buFont typeface="Arial" panose="020B0604020202020204" pitchFamily="34" charset="0"/>
              <a:buChar char="•"/>
            </a:pPr>
            <a:r>
              <a:rPr lang="en-US" dirty="0">
                <a:solidFill>
                  <a:prstClr val="black"/>
                </a:solidFill>
              </a:rPr>
              <a:t>stopped active development in 2021 :( latest version released in Dec ‘20</a:t>
            </a:r>
          </a:p>
        </p:txBody>
      </p:sp>
      <p:pic>
        <p:nvPicPr>
          <p:cNvPr id="266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865" y="2537042"/>
            <a:ext cx="3293419" cy="205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6647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118</a:t>
            </a:fld>
            <a:endParaRPr lang="ru-RU"/>
          </a:p>
        </p:txBody>
      </p:sp>
      <p:sp>
        <p:nvSpPr>
          <p:cNvPr id="6" name="Объект 2"/>
          <p:cNvSpPr txBox="1">
            <a:spLocks/>
          </p:cNvSpPr>
          <p:nvPr/>
        </p:nvSpPr>
        <p:spPr>
          <a:xfrm>
            <a:off x="323528" y="892392"/>
            <a:ext cx="8496944" cy="4552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t>art of making audiovisual stuff in extremely tiny </a:t>
            </a:r>
            <a:r>
              <a:rPr lang="en-US" sz="2400" dirty="0" err="1"/>
              <a:t>executables</a:t>
            </a:r>
            <a:endParaRPr lang="en-US" sz="2400" dirty="0"/>
          </a:p>
          <a:p>
            <a:pPr marL="0" indent="0" algn="ctr">
              <a:buNone/>
            </a:pPr>
            <a:r>
              <a:rPr lang="en-US" sz="2400" dirty="0"/>
              <a:t>(512 bytes or less )</a:t>
            </a:r>
          </a:p>
        </p:txBody>
      </p:sp>
    </p:spTree>
    <p:extLst>
      <p:ext uri="{BB962C8B-B14F-4D97-AF65-F5344CB8AC3E}">
        <p14:creationId xmlns:p14="http://schemas.microsoft.com/office/powerpoint/2010/main" val="5015855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 why dos?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119</a:t>
            </a:fld>
            <a:endParaRPr lang="ru-RU"/>
          </a:p>
        </p:txBody>
      </p:sp>
      <p:sp>
        <p:nvSpPr>
          <p:cNvPr id="5"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700" dirty="0"/>
          </a:p>
        </p:txBody>
      </p:sp>
      <p:sp>
        <p:nvSpPr>
          <p:cNvPr id="3" name="Объект 2">
            <a:extLst>
              <a:ext uri="{FF2B5EF4-FFF2-40B4-BE49-F238E27FC236}">
                <a16:creationId xmlns:a16="http://schemas.microsoft.com/office/drawing/2014/main" xmlns="" id="{1B49B3F1-2869-B448-B517-BA90D0629123}"/>
              </a:ext>
            </a:extLst>
          </p:cNvPr>
          <p:cNvSpPr txBox="1">
            <a:spLocks/>
          </p:cNvSpPr>
          <p:nvPr/>
        </p:nvSpPr>
        <p:spPr>
          <a:xfrm>
            <a:off x="323528" y="1049962"/>
            <a:ext cx="6408712"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u</a:t>
            </a:r>
            <a:r>
              <a:rPr lang="ru-RU" sz="1600" dirty="0" err="1" smtClean="0"/>
              <a:t>sually</a:t>
            </a:r>
            <a:r>
              <a:rPr lang="ru-RU" sz="1600" dirty="0"/>
              <a:t>, </a:t>
            </a:r>
            <a:r>
              <a:rPr lang="ru-RU" sz="1600" dirty="0" err="1"/>
              <a:t>larger</a:t>
            </a:r>
            <a:r>
              <a:rPr lang="ru-RU" sz="1600" dirty="0"/>
              <a:t> </a:t>
            </a:r>
            <a:r>
              <a:rPr lang="ru-RU" sz="1600" dirty="0" err="1"/>
              <a:t>size</a:t>
            </a:r>
            <a:r>
              <a:rPr lang="ru-RU" sz="1600" dirty="0"/>
              <a:t> </a:t>
            </a:r>
            <a:r>
              <a:rPr lang="ru-RU" sz="1600" dirty="0" err="1"/>
              <a:t>intros</a:t>
            </a:r>
            <a:r>
              <a:rPr lang="ru-RU" sz="1600" dirty="0"/>
              <a:t> (1k </a:t>
            </a:r>
            <a:r>
              <a:rPr lang="ru-RU" sz="1600" dirty="0" err="1"/>
              <a:t>and</a:t>
            </a:r>
            <a:r>
              <a:rPr lang="ru-RU" sz="1600" dirty="0"/>
              <a:t> </a:t>
            </a:r>
            <a:r>
              <a:rPr lang="ru-RU" sz="1600" dirty="0" err="1"/>
              <a:t>more</a:t>
            </a:r>
            <a:r>
              <a:rPr lang="ru-RU" sz="1600" dirty="0"/>
              <a:t>) </a:t>
            </a:r>
            <a:r>
              <a:rPr lang="ru-RU" sz="1600" dirty="0" err="1"/>
              <a:t>are</a:t>
            </a:r>
            <a:r>
              <a:rPr lang="ru-RU" sz="1600" dirty="0"/>
              <a:t> </a:t>
            </a:r>
            <a:r>
              <a:rPr lang="ru-RU" sz="1600" dirty="0" err="1"/>
              <a:t>coded</a:t>
            </a:r>
            <a:r>
              <a:rPr lang="ru-RU" sz="1600" dirty="0"/>
              <a:t> </a:t>
            </a:r>
            <a:r>
              <a:rPr lang="ru-RU" sz="1600" dirty="0" err="1"/>
              <a:t>for</a:t>
            </a:r>
            <a:r>
              <a:rPr lang="ru-RU" sz="1600" dirty="0"/>
              <a:t> </a:t>
            </a:r>
            <a:r>
              <a:rPr lang="ru-RU" sz="1600" dirty="0" err="1"/>
              <a:t>Windows</a:t>
            </a:r>
            <a:r>
              <a:rPr lang="ru-RU" sz="1600" dirty="0"/>
              <a:t> </a:t>
            </a:r>
            <a:r>
              <a:rPr lang="ru-RU" sz="1600" dirty="0" err="1"/>
              <a:t>or</a:t>
            </a:r>
            <a:r>
              <a:rPr lang="ru-RU" sz="1600" dirty="0"/>
              <a:t> </a:t>
            </a:r>
            <a:r>
              <a:rPr lang="ru-RU" sz="1600" dirty="0" err="1"/>
              <a:t>Linux</a:t>
            </a:r>
            <a:r>
              <a:rPr lang="ru-RU" sz="1600" dirty="0"/>
              <a:t>, </a:t>
            </a:r>
            <a:r>
              <a:rPr lang="ru-RU" sz="1600" dirty="0" err="1"/>
              <a:t>taking</a:t>
            </a:r>
            <a:r>
              <a:rPr lang="ru-RU" sz="1600" dirty="0"/>
              <a:t> </a:t>
            </a:r>
            <a:r>
              <a:rPr lang="ru-RU" sz="1600" dirty="0" err="1"/>
              <a:t>advantage</a:t>
            </a:r>
            <a:r>
              <a:rPr lang="ru-RU" sz="1600" dirty="0"/>
              <a:t> </a:t>
            </a:r>
            <a:r>
              <a:rPr lang="ru-RU" sz="1600" dirty="0" err="1"/>
              <a:t>of</a:t>
            </a:r>
            <a:r>
              <a:rPr lang="ru-RU" sz="1600" dirty="0"/>
              <a:t> </a:t>
            </a:r>
            <a:r>
              <a:rPr lang="ru-RU" sz="1600" dirty="0" err="1"/>
              <a:t>advanced</a:t>
            </a:r>
            <a:r>
              <a:rPr lang="ru-RU" sz="1600" dirty="0"/>
              <a:t> </a:t>
            </a:r>
            <a:r>
              <a:rPr lang="ru-RU" sz="1600" dirty="0" err="1"/>
              <a:t>graphics</a:t>
            </a:r>
            <a:r>
              <a:rPr lang="ru-RU" sz="1600" dirty="0"/>
              <a:t> </a:t>
            </a:r>
            <a:r>
              <a:rPr lang="ru-RU" sz="1600" dirty="0" err="1"/>
              <a:t>capabilities</a:t>
            </a:r>
            <a:endParaRPr lang="en-US" sz="1600" dirty="0"/>
          </a:p>
          <a:p>
            <a:r>
              <a:rPr lang="ru-RU" sz="1600" dirty="0" err="1"/>
              <a:t>in</a:t>
            </a:r>
            <a:r>
              <a:rPr lang="ru-RU" sz="1600" dirty="0"/>
              <a:t> </a:t>
            </a:r>
            <a:r>
              <a:rPr lang="ru-RU" sz="1600" dirty="0" err="1"/>
              <a:t>case</a:t>
            </a:r>
            <a:r>
              <a:rPr lang="ru-RU" sz="1600" dirty="0"/>
              <a:t> </a:t>
            </a:r>
            <a:r>
              <a:rPr lang="ru-RU" sz="1600" dirty="0" err="1"/>
              <a:t>of</a:t>
            </a:r>
            <a:r>
              <a:rPr lang="ru-RU" sz="1600" dirty="0"/>
              <a:t> 512b </a:t>
            </a:r>
            <a:r>
              <a:rPr lang="ru-RU" sz="1600" dirty="0" err="1"/>
              <a:t>or</a:t>
            </a:r>
            <a:r>
              <a:rPr lang="ru-RU" sz="1600" dirty="0"/>
              <a:t> </a:t>
            </a:r>
            <a:r>
              <a:rPr lang="ru-RU" sz="1600" dirty="0" err="1"/>
              <a:t>less</a:t>
            </a:r>
            <a:r>
              <a:rPr lang="ru-RU" sz="1600" dirty="0"/>
              <a:t>, </a:t>
            </a:r>
            <a:r>
              <a:rPr lang="ru-RU" sz="1600" dirty="0" err="1"/>
              <a:t>the</a:t>
            </a:r>
            <a:r>
              <a:rPr lang="ru-RU" sz="1600" dirty="0"/>
              <a:t> EXE </a:t>
            </a:r>
            <a:r>
              <a:rPr lang="ru-RU" sz="1600" dirty="0" err="1"/>
              <a:t>header</a:t>
            </a:r>
            <a:r>
              <a:rPr lang="ru-RU" sz="1600" dirty="0"/>
              <a:t> </a:t>
            </a:r>
            <a:r>
              <a:rPr lang="ru-RU" sz="1600" dirty="0" err="1"/>
              <a:t>alone</a:t>
            </a:r>
            <a:r>
              <a:rPr lang="ru-RU" sz="1600" dirty="0"/>
              <a:t> </a:t>
            </a:r>
            <a:r>
              <a:rPr lang="ru-RU" sz="1600" dirty="0" err="1"/>
              <a:t>eats</a:t>
            </a:r>
            <a:r>
              <a:rPr lang="ru-RU" sz="1600" dirty="0"/>
              <a:t> </a:t>
            </a:r>
            <a:r>
              <a:rPr lang="ru-RU" sz="1600" dirty="0" err="1"/>
              <a:t>about</a:t>
            </a:r>
            <a:r>
              <a:rPr lang="ru-RU" sz="1600" dirty="0"/>
              <a:t> 50-100 </a:t>
            </a:r>
            <a:r>
              <a:rPr lang="ru-RU" sz="1600" dirty="0" err="1"/>
              <a:t>bytes</a:t>
            </a:r>
            <a:r>
              <a:rPr lang="ru-RU" sz="1600" dirty="0"/>
              <a:t> </a:t>
            </a:r>
            <a:r>
              <a:rPr lang="ru-RU" sz="1600" dirty="0" err="1"/>
              <a:t>and</a:t>
            </a:r>
            <a:r>
              <a:rPr lang="ru-RU" sz="1600" dirty="0"/>
              <a:t> </a:t>
            </a:r>
            <a:r>
              <a:rPr lang="ru-RU" sz="1600" dirty="0" err="1"/>
              <a:t>initialization</a:t>
            </a:r>
            <a:r>
              <a:rPr lang="ru-RU" sz="1600" dirty="0"/>
              <a:t> </a:t>
            </a:r>
            <a:r>
              <a:rPr lang="ru-RU" sz="1600" dirty="0" err="1"/>
              <a:t>code</a:t>
            </a:r>
            <a:r>
              <a:rPr lang="ru-RU" sz="1600" dirty="0"/>
              <a:t> </a:t>
            </a:r>
            <a:r>
              <a:rPr lang="ru-RU" sz="1600" dirty="0" err="1"/>
              <a:t>takes</a:t>
            </a:r>
            <a:r>
              <a:rPr lang="ru-RU" sz="1600" dirty="0"/>
              <a:t> </a:t>
            </a:r>
            <a:r>
              <a:rPr lang="ru-RU" sz="1600" dirty="0" err="1"/>
              <a:t>as</a:t>
            </a:r>
            <a:r>
              <a:rPr lang="ru-RU" sz="1600" dirty="0"/>
              <a:t> </a:t>
            </a:r>
            <a:r>
              <a:rPr lang="ru-RU" sz="1600" dirty="0" err="1"/>
              <a:t>much</a:t>
            </a:r>
            <a:r>
              <a:rPr lang="ru-RU" sz="1600" dirty="0"/>
              <a:t> </a:t>
            </a:r>
            <a:r>
              <a:rPr lang="ru-RU" sz="1600" dirty="0" err="1"/>
              <a:t>as</a:t>
            </a:r>
            <a:r>
              <a:rPr lang="ru-RU" sz="1600" dirty="0"/>
              <a:t> </a:t>
            </a:r>
            <a:r>
              <a:rPr lang="ru-RU" sz="1600" dirty="0" err="1"/>
              <a:t>same</a:t>
            </a:r>
            <a:r>
              <a:rPr lang="ru-RU" sz="1600" dirty="0"/>
              <a:t>, </a:t>
            </a:r>
            <a:r>
              <a:rPr lang="ru-RU" sz="1600" dirty="0" err="1"/>
              <a:t>if</a:t>
            </a:r>
            <a:r>
              <a:rPr lang="ru-RU" sz="1600" dirty="0"/>
              <a:t> </a:t>
            </a:r>
            <a:r>
              <a:rPr lang="ru-RU" sz="1600" dirty="0" err="1"/>
              <a:t>not</a:t>
            </a:r>
            <a:r>
              <a:rPr lang="ru-RU" sz="1600" dirty="0"/>
              <a:t> </a:t>
            </a:r>
            <a:r>
              <a:rPr lang="ru-RU" sz="1600" dirty="0" err="1"/>
              <a:t>more</a:t>
            </a:r>
            <a:r>
              <a:rPr lang="ru-RU" sz="1600" dirty="0"/>
              <a:t>!</a:t>
            </a:r>
          </a:p>
          <a:p>
            <a:r>
              <a:rPr lang="af-ZA" sz="1600" dirty="0"/>
              <a:t>i</a:t>
            </a:r>
            <a:r>
              <a:rPr lang="ru-RU" sz="1600" dirty="0" smtClean="0"/>
              <a:t>n </a:t>
            </a:r>
            <a:r>
              <a:rPr lang="ru-RU" sz="1600" dirty="0" err="1"/>
              <a:t>contrast</a:t>
            </a:r>
            <a:r>
              <a:rPr lang="ru-RU" sz="1600" dirty="0"/>
              <a:t>, DOS .COM </a:t>
            </a:r>
            <a:r>
              <a:rPr lang="ru-RU" sz="1600" dirty="0" err="1"/>
              <a:t>files</a:t>
            </a:r>
            <a:r>
              <a:rPr lang="ru-RU" sz="1600" dirty="0"/>
              <a:t> </a:t>
            </a:r>
            <a:r>
              <a:rPr lang="ru-RU" sz="1600" dirty="0" err="1"/>
              <a:t>are</a:t>
            </a:r>
            <a:r>
              <a:rPr lang="ru-RU" sz="1600" dirty="0"/>
              <a:t> </a:t>
            </a:r>
            <a:r>
              <a:rPr lang="ru-RU" sz="1600" dirty="0" err="1"/>
              <a:t>just</a:t>
            </a:r>
            <a:r>
              <a:rPr lang="ru-RU" sz="1600" dirty="0"/>
              <a:t> </a:t>
            </a:r>
            <a:r>
              <a:rPr lang="ru-RU" sz="1600" dirty="0" err="1"/>
              <a:t>pure</a:t>
            </a:r>
            <a:r>
              <a:rPr lang="ru-RU" sz="1600" dirty="0"/>
              <a:t> </a:t>
            </a:r>
            <a:r>
              <a:rPr lang="ru-RU" sz="1600" dirty="0" err="1"/>
              <a:t>header-less</a:t>
            </a:r>
            <a:r>
              <a:rPr lang="ru-RU" sz="1600" dirty="0"/>
              <a:t> </a:t>
            </a:r>
            <a:r>
              <a:rPr lang="ru-RU" sz="1600" dirty="0" err="1"/>
              <a:t>executables</a:t>
            </a:r>
            <a:r>
              <a:rPr lang="ru-RU" sz="1600" dirty="0"/>
              <a:t>, </a:t>
            </a:r>
            <a:r>
              <a:rPr lang="ru-RU" sz="1600" dirty="0" err="1"/>
              <a:t>and</a:t>
            </a:r>
            <a:r>
              <a:rPr lang="ru-RU" sz="1600" dirty="0"/>
              <a:t> </a:t>
            </a:r>
            <a:r>
              <a:rPr lang="ru-RU" sz="1600" dirty="0" err="1"/>
              <a:t>graphics</a:t>
            </a:r>
            <a:r>
              <a:rPr lang="ru-RU" sz="1600" dirty="0"/>
              <a:t>/</a:t>
            </a:r>
            <a:r>
              <a:rPr lang="ru-RU" sz="1600" dirty="0" err="1"/>
              <a:t>sound</a:t>
            </a:r>
            <a:r>
              <a:rPr lang="ru-RU" sz="1600" dirty="0"/>
              <a:t> </a:t>
            </a:r>
            <a:r>
              <a:rPr lang="ru-RU" sz="1600" dirty="0" err="1"/>
              <a:t>initilaization</a:t>
            </a:r>
            <a:r>
              <a:rPr lang="ru-RU" sz="1600" dirty="0"/>
              <a:t> </a:t>
            </a:r>
            <a:r>
              <a:rPr lang="ru-RU" sz="1600" dirty="0" err="1"/>
              <a:t>takes</a:t>
            </a:r>
            <a:r>
              <a:rPr lang="ru-RU" sz="1600" dirty="0"/>
              <a:t> </a:t>
            </a:r>
            <a:r>
              <a:rPr lang="ru-RU" sz="1600" dirty="0" err="1"/>
              <a:t>only</a:t>
            </a:r>
            <a:r>
              <a:rPr lang="ru-RU" sz="1600" dirty="0"/>
              <a:t> </a:t>
            </a:r>
            <a:r>
              <a:rPr lang="ru-RU" sz="1600" dirty="0" err="1"/>
              <a:t>several</a:t>
            </a:r>
            <a:r>
              <a:rPr lang="ru-RU" sz="1600" dirty="0"/>
              <a:t> </a:t>
            </a:r>
            <a:r>
              <a:rPr lang="ru-RU" sz="1600" dirty="0" err="1"/>
              <a:t>dozens</a:t>
            </a:r>
            <a:r>
              <a:rPr lang="ru-RU" sz="1600" dirty="0"/>
              <a:t> </a:t>
            </a:r>
            <a:r>
              <a:rPr lang="ru-RU" sz="1600" dirty="0" err="1"/>
              <a:t>bytes</a:t>
            </a:r>
            <a:r>
              <a:rPr lang="ru-RU" sz="1600" dirty="0"/>
              <a:t> </a:t>
            </a:r>
          </a:p>
          <a:p>
            <a:r>
              <a:rPr lang="af-ZA" sz="1600" dirty="0"/>
              <a:t>c</a:t>
            </a:r>
            <a:r>
              <a:rPr lang="ru-RU" sz="1600" dirty="0" err="1" smtClean="0"/>
              <a:t>ons</a:t>
            </a:r>
            <a:r>
              <a:rPr lang="ru-RU" sz="1600" dirty="0"/>
              <a:t>: </a:t>
            </a:r>
            <a:r>
              <a:rPr lang="ru-RU" sz="1600" dirty="0" err="1"/>
              <a:t>no</a:t>
            </a:r>
            <a:r>
              <a:rPr lang="ru-RU" sz="1600" dirty="0"/>
              <a:t> </a:t>
            </a:r>
            <a:r>
              <a:rPr lang="ru-RU" sz="1600" dirty="0" err="1"/>
              <a:t>fancy</a:t>
            </a:r>
            <a:r>
              <a:rPr lang="ru-RU" sz="1600" dirty="0"/>
              <a:t> </a:t>
            </a:r>
            <a:r>
              <a:rPr lang="ru-RU" sz="1600" dirty="0" err="1"/>
              <a:t>hardware</a:t>
            </a:r>
            <a:r>
              <a:rPr lang="ru-RU" sz="1600" dirty="0"/>
              <a:t> </a:t>
            </a:r>
            <a:r>
              <a:rPr lang="ru-RU" sz="1600" dirty="0" smtClean="0"/>
              <a:t>3D, </a:t>
            </a:r>
            <a:r>
              <a:rPr lang="ru-RU" sz="1600" dirty="0"/>
              <a:t>16-bit </a:t>
            </a:r>
            <a:r>
              <a:rPr lang="ru-RU" sz="1600" dirty="0" err="1"/>
              <a:t>code</a:t>
            </a:r>
            <a:r>
              <a:rPr lang="ru-RU" sz="1600" dirty="0"/>
              <a:t> </a:t>
            </a:r>
            <a:r>
              <a:rPr lang="ru-RU" sz="1600" dirty="0" err="1"/>
              <a:t>by</a:t>
            </a:r>
            <a:r>
              <a:rPr lang="ru-RU" sz="1600" dirty="0"/>
              <a:t> </a:t>
            </a:r>
            <a:r>
              <a:rPr lang="ru-RU" sz="1600" dirty="0" err="1"/>
              <a:t>default</a:t>
            </a:r>
            <a:endParaRPr lang="ru-RU" sz="1600" dirty="0"/>
          </a:p>
          <a:p>
            <a:pPr marL="0" indent="0">
              <a:buNone/>
            </a:pPr>
            <a:r>
              <a:rPr lang="af-ZA" sz="1600" dirty="0"/>
              <a:t>o</a:t>
            </a:r>
            <a:r>
              <a:rPr lang="ru-RU" sz="1600" dirty="0" smtClean="0"/>
              <a:t>n </a:t>
            </a:r>
            <a:r>
              <a:rPr lang="ru-RU" sz="1600" dirty="0" err="1"/>
              <a:t>the</a:t>
            </a:r>
            <a:r>
              <a:rPr lang="ru-RU" sz="1600" dirty="0"/>
              <a:t> </a:t>
            </a:r>
            <a:r>
              <a:rPr lang="ru-RU" sz="1600" dirty="0" err="1"/>
              <a:t>other</a:t>
            </a:r>
            <a:r>
              <a:rPr lang="ru-RU" sz="1600" dirty="0"/>
              <a:t> </a:t>
            </a:r>
            <a:r>
              <a:rPr lang="ru-RU" sz="1600" dirty="0" err="1"/>
              <a:t>hand</a:t>
            </a:r>
            <a:r>
              <a:rPr lang="ru-RU" sz="1600" dirty="0"/>
              <a:t>, </a:t>
            </a:r>
            <a:r>
              <a:rPr lang="ru-RU" sz="1600" dirty="0" err="1" smtClean="0"/>
              <a:t>accessing</a:t>
            </a:r>
            <a:r>
              <a:rPr lang="en-US" sz="1600" dirty="0" smtClean="0"/>
              <a:t> i.e.</a:t>
            </a:r>
            <a:r>
              <a:rPr lang="ru-RU" sz="1600" dirty="0" smtClean="0"/>
              <a:t> </a:t>
            </a:r>
            <a:r>
              <a:rPr lang="ru-RU" sz="1600" dirty="0"/>
              <a:t>VRAM </a:t>
            </a:r>
            <a:r>
              <a:rPr lang="ru-RU" sz="1600" dirty="0" err="1"/>
              <a:t>or</a:t>
            </a:r>
            <a:r>
              <a:rPr lang="ru-RU" sz="1600" dirty="0"/>
              <a:t> </a:t>
            </a:r>
            <a:r>
              <a:rPr lang="ru-RU" sz="1600" dirty="0" err="1"/>
              <a:t>playing</a:t>
            </a:r>
            <a:r>
              <a:rPr lang="ru-RU" sz="1600" dirty="0"/>
              <a:t> </a:t>
            </a:r>
            <a:r>
              <a:rPr lang="ru-RU" sz="1600" dirty="0" err="1"/>
              <a:t>sound</a:t>
            </a:r>
            <a:r>
              <a:rPr lang="ru-RU" sz="1600" dirty="0"/>
              <a:t> </a:t>
            </a:r>
            <a:r>
              <a:rPr lang="ru-RU" sz="1600" dirty="0" err="1"/>
              <a:t>is</a:t>
            </a:r>
            <a:r>
              <a:rPr lang="ru-RU" sz="1600" dirty="0"/>
              <a:t> </a:t>
            </a:r>
            <a:r>
              <a:rPr lang="ru-RU" sz="1600" dirty="0" err="1" smtClean="0"/>
              <a:t>easier</a:t>
            </a:r>
            <a:r>
              <a:rPr lang="en-US" sz="1600" dirty="0" smtClean="0"/>
              <a:t> and smaller code-wise</a:t>
            </a:r>
            <a:r>
              <a:rPr lang="ru-RU" sz="1600" dirty="0" smtClean="0"/>
              <a:t> </a:t>
            </a:r>
            <a:r>
              <a:rPr lang="ru-RU" sz="1600" dirty="0" err="1"/>
              <a:t>than</a:t>
            </a:r>
            <a:r>
              <a:rPr lang="ru-RU" sz="1600" dirty="0"/>
              <a:t> </a:t>
            </a:r>
            <a:r>
              <a:rPr lang="en-US" sz="1600" dirty="0" smtClean="0"/>
              <a:t>under </a:t>
            </a:r>
            <a:r>
              <a:rPr lang="en-US" sz="1600" dirty="0" smtClean="0"/>
              <a:t>Windows</a:t>
            </a:r>
            <a:endParaRPr lang="en-US" sz="1600" dirty="0"/>
          </a:p>
          <a:p>
            <a:r>
              <a:rPr lang="en-US" sz="1600" dirty="0"/>
              <a:t>s</a:t>
            </a:r>
            <a:r>
              <a:rPr lang="en-US" sz="1600" dirty="0" smtClean="0"/>
              <a:t>ome intros even take advantage of high VBE resolutions and modern instruction sets like SSE4/AVX, and everything under DOS! :)</a:t>
            </a:r>
          </a:p>
          <a:p>
            <a:r>
              <a:rPr lang="en-US" sz="1600" dirty="0"/>
              <a:t>s</a:t>
            </a:r>
            <a:r>
              <a:rPr lang="en-US" sz="1600" dirty="0" smtClean="0"/>
              <a:t>ound is more troublesome, though</a:t>
            </a:r>
          </a:p>
          <a:p>
            <a:pPr lvl="1"/>
            <a:r>
              <a:rPr lang="en-US" sz="1200" dirty="0" smtClean="0"/>
              <a:t>MIDI is easies </a:t>
            </a:r>
            <a:r>
              <a:rPr lang="en-US" sz="1200" dirty="0" err="1" smtClean="0"/>
              <a:t>tto</a:t>
            </a:r>
            <a:r>
              <a:rPr lang="en-US" sz="1200" dirty="0" smtClean="0"/>
              <a:t> use, following by </a:t>
            </a:r>
            <a:r>
              <a:rPr lang="en-US" sz="1200" dirty="0" err="1" smtClean="0"/>
              <a:t>Covox</a:t>
            </a:r>
            <a:r>
              <a:rPr lang="en-US" sz="1200" dirty="0" smtClean="0"/>
              <a:t> and PC Speaker </a:t>
            </a:r>
            <a:endParaRPr lang="ru-RU" sz="1200" dirty="0"/>
          </a:p>
        </p:txBody>
      </p:sp>
    </p:spTree>
    <p:extLst>
      <p:ext uri="{BB962C8B-B14F-4D97-AF65-F5344CB8AC3E}">
        <p14:creationId xmlns:p14="http://schemas.microsoft.com/office/powerpoint/2010/main" val="659465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1997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12</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Boost by Doomsday (1997)</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Square by Pulse (1997)</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Stash by The Black Lotus (1997)</a:t>
            </a:r>
          </a:p>
        </p:txBody>
      </p:sp>
      <p:pic>
        <p:nvPicPr>
          <p:cNvPr id="20482" name="Picture 2" descr="https://media.demozoo.org/screens/o/12/17/e497.460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779662"/>
            <a:ext cx="2701238" cy="2025929"/>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40" y="1922643"/>
            <a:ext cx="2855664" cy="178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getting backed by Pentium and High Color …</a:t>
            </a:r>
          </a:p>
        </p:txBody>
      </p:sp>
      <p:pic>
        <p:nvPicPr>
          <p:cNvPr id="2048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661" y="1922643"/>
            <a:ext cx="2809544" cy="175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9462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a:t>
            </a:r>
            <a:r>
              <a:rPr lang="en-US" sz="3600" dirty="0" smtClean="0"/>
              <a:t>:: </a:t>
            </a:r>
            <a:r>
              <a:rPr lang="en-US" sz="3600" dirty="0" smtClean="0"/>
              <a:t>tricks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120</a:t>
            </a:fld>
            <a:endParaRPr lang="ru-RU"/>
          </a:p>
        </p:txBody>
      </p:sp>
      <p:sp>
        <p:nvSpPr>
          <p:cNvPr id="6" name="Объект 2">
            <a:extLst>
              <a:ext uri="{FF2B5EF4-FFF2-40B4-BE49-F238E27FC236}">
                <a16:creationId xmlns:a16="http://schemas.microsoft.com/office/drawing/2014/main" xmlns="" id="{1B49B3F1-2869-B448-B517-BA90D0629123}"/>
              </a:ext>
            </a:extLst>
          </p:cNvPr>
          <p:cNvSpPr txBox="1">
            <a:spLocks/>
          </p:cNvSpPr>
          <p:nvPr/>
        </p:nvSpPr>
        <p:spPr>
          <a:xfrm>
            <a:off x="323528" y="1049962"/>
            <a:ext cx="8219256" cy="361001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smtClean="0">
                <a:hlinkClick r:id="rId3"/>
              </a:rPr>
              <a:t>s</a:t>
            </a:r>
            <a:r>
              <a:rPr lang="en-US" sz="1600" dirty="0" smtClean="0">
                <a:hlinkClick r:id="rId3"/>
              </a:rPr>
              <a:t>izecoding</a:t>
            </a:r>
            <a:r>
              <a:rPr lang="en-US" sz="1600" dirty="0" smtClean="0">
                <a:hlinkClick r:id="rId3"/>
              </a:rPr>
              <a:t>.org </a:t>
            </a:r>
            <a:r>
              <a:rPr lang="en-US" sz="1600" dirty="0" smtClean="0"/>
              <a:t>provides lots of incredibly valuable info about tiny intro tips and tricks</a:t>
            </a:r>
          </a:p>
          <a:p>
            <a:r>
              <a:rPr lang="en-US" sz="1600" dirty="0" smtClean="0"/>
              <a:t>linear modes like 320x200 256 colors are the easiest and fastest to work with</a:t>
            </a:r>
          </a:p>
          <a:p>
            <a:r>
              <a:rPr lang="en-US" sz="1600" dirty="0" smtClean="0"/>
              <a:t>.COM files suits best for </a:t>
            </a:r>
            <a:r>
              <a:rPr lang="en-US" sz="1600" dirty="0" err="1" smtClean="0"/>
              <a:t>sizecoding</a:t>
            </a:r>
            <a:r>
              <a:rPr lang="en-US" sz="1600" dirty="0" smtClean="0"/>
              <a:t>, and you can even write your intro in a boot </a:t>
            </a:r>
            <a:r>
              <a:rPr lang="en-US" sz="1600" dirty="0" err="1" smtClean="0"/>
              <a:t>sectpr</a:t>
            </a:r>
            <a:r>
              <a:rPr lang="en-US" sz="1600" dirty="0" smtClean="0"/>
              <a:t>!  </a:t>
            </a:r>
          </a:p>
          <a:p>
            <a:r>
              <a:rPr lang="en-US" sz="1600" dirty="0"/>
              <a:t>d</a:t>
            </a:r>
            <a:r>
              <a:rPr lang="en-US" sz="1600" dirty="0" smtClean="0"/>
              <a:t>uring .COM startup, several registers are set to known state, so you can use default values to save some bytes</a:t>
            </a:r>
          </a:p>
          <a:p>
            <a:r>
              <a:rPr lang="en-US" sz="1600" dirty="0" smtClean="0"/>
              <a:t>enable listing output in your assembler and mark the hot spots with long </a:t>
            </a:r>
            <a:r>
              <a:rPr lang="en-US" sz="1600" dirty="0" err="1" smtClean="0"/>
              <a:t>opcodes</a:t>
            </a:r>
            <a:r>
              <a:rPr lang="en-US" sz="1600" dirty="0" smtClean="0"/>
              <a:t> your code, then prioritize them for size optimizing</a:t>
            </a:r>
            <a:endParaRPr lang="en-US" sz="1600" dirty="0" smtClean="0"/>
          </a:p>
          <a:p>
            <a:r>
              <a:rPr lang="en-US" sz="1600" dirty="0" smtClean="0"/>
              <a:t>use full 16-bit register for simple instructions (</a:t>
            </a:r>
            <a:r>
              <a:rPr lang="en-US" sz="1600" dirty="0" err="1" smtClean="0"/>
              <a:t>dec</a:t>
            </a:r>
            <a:r>
              <a:rPr lang="en-US" sz="1600" dirty="0" smtClean="0"/>
              <a:t>, </a:t>
            </a:r>
            <a:r>
              <a:rPr lang="en-US" sz="1600" dirty="0" err="1" smtClean="0"/>
              <a:t>inc</a:t>
            </a:r>
            <a:r>
              <a:rPr lang="en-US" sz="1600" dirty="0" smtClean="0"/>
              <a:t>, add and so on), take a look on 1-byte instructions (</a:t>
            </a:r>
            <a:r>
              <a:rPr lang="en-US" sz="1600" dirty="0" err="1" smtClean="0"/>
              <a:t>movs</a:t>
            </a:r>
            <a:r>
              <a:rPr lang="en-US" sz="1600" dirty="0" smtClean="0"/>
              <a:t>/</a:t>
            </a:r>
            <a:r>
              <a:rPr lang="en-US" sz="1600" dirty="0" err="1" smtClean="0"/>
              <a:t>stos</a:t>
            </a:r>
            <a:r>
              <a:rPr lang="en-US" sz="1600" dirty="0" smtClean="0"/>
              <a:t>/</a:t>
            </a:r>
            <a:r>
              <a:rPr lang="en-US" sz="1600" dirty="0" err="1" smtClean="0"/>
              <a:t>xlat</a:t>
            </a:r>
            <a:r>
              <a:rPr lang="en-US" sz="1600" dirty="0" smtClean="0"/>
              <a:t>/etc.)</a:t>
            </a:r>
            <a:endParaRPr lang="en-US" sz="1600" dirty="0" smtClean="0"/>
          </a:p>
          <a:p>
            <a:r>
              <a:rPr lang="en-US" sz="1600" dirty="0"/>
              <a:t>u</a:t>
            </a:r>
            <a:r>
              <a:rPr lang="en-US" sz="1600" dirty="0" smtClean="0"/>
              <a:t>se code as floating point constants – can really save a byte or two, if not more :)</a:t>
            </a:r>
          </a:p>
          <a:p>
            <a:r>
              <a:rPr lang="en-US" sz="1600" dirty="0" smtClean="0"/>
              <a:t>even default VGA palette can be useful, esp</a:t>
            </a:r>
            <a:r>
              <a:rPr lang="en-US" sz="1600" dirty="0"/>
              <a:t>.</a:t>
            </a:r>
            <a:r>
              <a:rPr lang="en-US" sz="1600" dirty="0" smtClean="0"/>
              <a:t> if you’re running out of free space</a:t>
            </a:r>
          </a:p>
          <a:p>
            <a:endParaRPr lang="ru-RU" sz="1600" dirty="0"/>
          </a:p>
        </p:txBody>
      </p:sp>
    </p:spTree>
    <p:extLst>
      <p:ext uri="{BB962C8B-B14F-4D97-AF65-F5344CB8AC3E}">
        <p14:creationId xmlns:p14="http://schemas.microsoft.com/office/powerpoint/2010/main" val="3495188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losing words :: </a:t>
            </a:r>
            <a:r>
              <a:rPr lang="en-US" sz="3600" dirty="0" smtClean="0"/>
              <a:t>tips </a:t>
            </a:r>
            <a:r>
              <a:rPr lang="en-US" sz="3600" dirty="0" smtClean="0"/>
              <a:t>&amp; advices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121</a:t>
            </a:fld>
            <a:endParaRPr lang="ru-RU"/>
          </a:p>
        </p:txBody>
      </p:sp>
      <p:sp>
        <p:nvSpPr>
          <p:cNvPr id="6" name="Объект 2">
            <a:extLst>
              <a:ext uri="{FF2B5EF4-FFF2-40B4-BE49-F238E27FC236}">
                <a16:creationId xmlns:a16="http://schemas.microsoft.com/office/drawing/2014/main" xmlns="" id="{1B49B3F1-2869-B448-B517-BA90D0629123}"/>
              </a:ext>
            </a:extLst>
          </p:cNvPr>
          <p:cNvSpPr txBox="1">
            <a:spLocks/>
          </p:cNvSpPr>
          <p:nvPr/>
        </p:nvSpPr>
        <p:spPr>
          <a:xfrm>
            <a:off x="323528" y="1049962"/>
            <a:ext cx="8424936"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l</a:t>
            </a:r>
            <a:r>
              <a:rPr lang="en-US" sz="1800" dirty="0" smtClean="0"/>
              <a:t>earn from others, don’t hesitate to look into code sources</a:t>
            </a:r>
          </a:p>
          <a:p>
            <a:r>
              <a:rPr lang="en-US" sz="1800" dirty="0"/>
              <a:t>b</a:t>
            </a:r>
            <a:r>
              <a:rPr lang="en-US" sz="1800" dirty="0" smtClean="0"/>
              <a:t>ut at the same time, be creative! restrain from blatantly </a:t>
            </a:r>
            <a:r>
              <a:rPr lang="en-US" sz="1800" dirty="0" err="1" smtClean="0"/>
              <a:t>riping</a:t>
            </a:r>
            <a:r>
              <a:rPr lang="en-US" sz="1800" dirty="0" smtClean="0"/>
              <a:t> and copying effects, add something from yourself :)</a:t>
            </a:r>
          </a:p>
          <a:p>
            <a:r>
              <a:rPr lang="en-US" sz="1800" dirty="0" smtClean="0"/>
              <a:t>test your production on as much machines/platforms as you can</a:t>
            </a:r>
          </a:p>
          <a:p>
            <a:r>
              <a:rPr lang="en-US" sz="1800" dirty="0"/>
              <a:t>d</a:t>
            </a:r>
            <a:r>
              <a:rPr lang="en-US" sz="1800" dirty="0" smtClean="0"/>
              <a:t>o not lock out on specific hardware </a:t>
            </a:r>
            <a:r>
              <a:rPr lang="en-US" sz="1800" dirty="0"/>
              <a:t>w</a:t>
            </a:r>
            <a:r>
              <a:rPr lang="en-US" sz="1800" dirty="0" smtClean="0"/>
              <a:t>ithout a reason (like making a Pentium/VESA demo GUS-only)	</a:t>
            </a:r>
          </a:p>
          <a:p>
            <a:pPr lvl="1"/>
            <a:r>
              <a:rPr lang="en-US" sz="1600" dirty="0" smtClean="0"/>
              <a:t>yea, </a:t>
            </a:r>
            <a:r>
              <a:rPr lang="en-US" sz="1600" dirty="0" err="1" smtClean="0"/>
              <a:t>Gargaj</a:t>
            </a:r>
            <a:r>
              <a:rPr lang="en-US" sz="1600" dirty="0" smtClean="0"/>
              <a:t>, I’m talking about you :)</a:t>
            </a:r>
          </a:p>
          <a:p>
            <a:r>
              <a:rPr lang="en-US" sz="1800" dirty="0"/>
              <a:t>p</a:t>
            </a:r>
            <a:r>
              <a:rPr lang="en-US" sz="1800" dirty="0" smtClean="0"/>
              <a:t>rovide a decent video capture, but try to forget about real HW enjoyers :)</a:t>
            </a:r>
          </a:p>
          <a:p>
            <a:r>
              <a:rPr lang="en-US" sz="1800" dirty="0"/>
              <a:t>d</a:t>
            </a:r>
            <a:r>
              <a:rPr lang="en-US" sz="1800" dirty="0" smtClean="0"/>
              <a:t>on’t be afraid of your first steps, create, release, learn and improve</a:t>
            </a:r>
          </a:p>
          <a:p>
            <a:pPr lvl="1"/>
            <a:r>
              <a:rPr lang="en-US" sz="1600" dirty="0" smtClean="0"/>
              <a:t>everything is evolving iteratively</a:t>
            </a:r>
            <a:endParaRPr lang="en-US" sz="2000" dirty="0" smtClean="0"/>
          </a:p>
          <a:p>
            <a:endParaRPr lang="en-US" sz="2000" dirty="0" smtClean="0"/>
          </a:p>
          <a:p>
            <a:endParaRPr lang="ru-RU" sz="2000" dirty="0"/>
          </a:p>
        </p:txBody>
      </p:sp>
    </p:spTree>
    <p:extLst>
      <p:ext uri="{BB962C8B-B14F-4D97-AF65-F5344CB8AC3E}">
        <p14:creationId xmlns:p14="http://schemas.microsoft.com/office/powerpoint/2010/main" val="8980860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1E030C87-1511-491E-BD2D-7C6D6654AA18}" type="slidenum">
              <a:rPr lang="ru-RU" smtClean="0"/>
              <a:t>122</a:t>
            </a:fld>
            <a:endParaRPr lang="ru-RU"/>
          </a:p>
        </p:txBody>
      </p:sp>
      <p:sp>
        <p:nvSpPr>
          <p:cNvPr id="3" name="Заголовок 1"/>
          <p:cNvSpPr txBox="1">
            <a:spLocks/>
          </p:cNvSpPr>
          <p:nvPr/>
        </p:nvSpPr>
        <p:spPr>
          <a:xfrm>
            <a:off x="1619672" y="1995686"/>
            <a:ext cx="5976664" cy="1285651"/>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800" dirty="0" smtClean="0"/>
              <a:t>Q &amp; A time :)</a:t>
            </a:r>
            <a:endParaRPr lang="ru-RU" sz="8800" dirty="0"/>
          </a:p>
        </p:txBody>
      </p:sp>
    </p:spTree>
    <p:extLst>
      <p:ext uri="{BB962C8B-B14F-4D97-AF65-F5344CB8AC3E}">
        <p14:creationId xmlns:p14="http://schemas.microsoft.com/office/powerpoint/2010/main" val="40840545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1E030C87-1511-491E-BD2D-7C6D6654AA18}" type="slidenum">
              <a:rPr lang="ru-RU" smtClean="0"/>
              <a:t>123</a:t>
            </a:fld>
            <a:endParaRPr lang="ru-RU"/>
          </a:p>
        </p:txBody>
      </p:sp>
      <p:sp>
        <p:nvSpPr>
          <p:cNvPr id="3" name="Заголовок 1"/>
          <p:cNvSpPr txBox="1">
            <a:spLocks/>
          </p:cNvSpPr>
          <p:nvPr/>
        </p:nvSpPr>
        <p:spPr>
          <a:xfrm>
            <a:off x="421804" y="1984772"/>
            <a:ext cx="8136904" cy="1285651"/>
          </a:xfrm>
          <a:prstGeom prst="rect">
            <a:avLst/>
          </a:prstGeom>
        </p:spPr>
        <p:txBody>
          <a:bodyP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800" dirty="0" smtClean="0"/>
              <a:t>….and don’t forget to come to Combined 256b Intro Compo!...</a:t>
            </a:r>
          </a:p>
        </p:txBody>
      </p:sp>
      <p:sp>
        <p:nvSpPr>
          <p:cNvPr id="4" name="Прямоугольник 3"/>
          <p:cNvSpPr/>
          <p:nvPr/>
        </p:nvSpPr>
        <p:spPr>
          <a:xfrm>
            <a:off x="539552" y="4443958"/>
            <a:ext cx="4603376" cy="369332"/>
          </a:xfrm>
          <a:prstGeom prst="rect">
            <a:avLst/>
          </a:prstGeom>
        </p:spPr>
        <p:txBody>
          <a:bodyPr wrap="none">
            <a:spAutoFit/>
          </a:bodyPr>
          <a:lstStyle/>
          <a:p>
            <a:r>
              <a:rPr lang="en-US" dirty="0" smtClean="0"/>
              <a:t>…and other compos @ Demodulation as well :)</a:t>
            </a:r>
            <a:endParaRPr lang="en-US" dirty="0"/>
          </a:p>
        </p:txBody>
      </p:sp>
      <p:sp>
        <p:nvSpPr>
          <p:cNvPr id="5" name="Прямоугольник 4"/>
          <p:cNvSpPr/>
          <p:nvPr/>
        </p:nvSpPr>
        <p:spPr>
          <a:xfrm>
            <a:off x="1979712" y="3256681"/>
            <a:ext cx="4741554" cy="369332"/>
          </a:xfrm>
          <a:prstGeom prst="rect">
            <a:avLst/>
          </a:prstGeom>
        </p:spPr>
        <p:txBody>
          <a:bodyPr wrap="none">
            <a:spAutoFit/>
          </a:bodyPr>
          <a:lstStyle/>
          <a:p>
            <a:r>
              <a:rPr lang="en-US" dirty="0" smtClean="0"/>
              <a:t>…</a:t>
            </a:r>
            <a:r>
              <a:rPr lang="en-US" dirty="0" err="1" smtClean="0"/>
              <a:t>i</a:t>
            </a:r>
            <a:r>
              <a:rPr lang="en-US" dirty="0" smtClean="0"/>
              <a:t> made a little surprise for you, IBM PC lovers :)</a:t>
            </a:r>
            <a:endParaRPr lang="en-US" dirty="0"/>
          </a:p>
        </p:txBody>
      </p:sp>
    </p:spTree>
    <p:extLst>
      <p:ext uri="{BB962C8B-B14F-4D97-AF65-F5344CB8AC3E}">
        <p14:creationId xmlns:p14="http://schemas.microsoft.com/office/powerpoint/2010/main" val="18664855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thanks for reading and watching!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124</a:t>
            </a:fld>
            <a:endParaRPr lang="ru-RU"/>
          </a:p>
        </p:txBody>
      </p:sp>
      <p:sp>
        <p:nvSpPr>
          <p:cNvPr id="6" name="Объект 2">
            <a:extLst>
              <a:ext uri="{FF2B5EF4-FFF2-40B4-BE49-F238E27FC236}">
                <a16:creationId xmlns:a16="http://schemas.microsoft.com/office/drawing/2014/main" xmlns="" id="{1B49B3F1-2869-B448-B517-BA90D0629123}"/>
              </a:ext>
            </a:extLst>
          </p:cNvPr>
          <p:cNvSpPr txBox="1">
            <a:spLocks/>
          </p:cNvSpPr>
          <p:nvPr/>
        </p:nvSpPr>
        <p:spPr>
          <a:xfrm>
            <a:off x="179513" y="1131590"/>
            <a:ext cx="5040559" cy="72969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t>seminar materials</a:t>
            </a:r>
            <a:r>
              <a:rPr lang="en-US" sz="2000" dirty="0"/>
              <a:t> </a:t>
            </a:r>
            <a:r>
              <a:rPr lang="en-US" sz="2000" dirty="0" smtClean="0"/>
              <a:t>(with examples)</a:t>
            </a:r>
          </a:p>
          <a:p>
            <a:pPr marL="0" indent="0">
              <a:buNone/>
            </a:pPr>
            <a:r>
              <a:rPr lang="en-US" sz="2000" dirty="0" smtClean="0">
                <a:hlinkClick r:id="rId3"/>
              </a:rPr>
              <a:t>https</a:t>
            </a:r>
            <a:r>
              <a:rPr lang="en-US" sz="2000" dirty="0">
                <a:hlinkClick r:id="rId3"/>
              </a:rPr>
              <a:t>://</a:t>
            </a:r>
            <a:r>
              <a:rPr lang="en-US" sz="2000" dirty="0" smtClean="0">
                <a:hlinkClick r:id="rId3"/>
              </a:rPr>
              <a:t>github.com/wbcbz7/yadm21_seminar</a:t>
            </a:r>
            <a:r>
              <a:rPr lang="en-US" sz="2000" dirty="0" smtClean="0"/>
              <a:t> </a:t>
            </a:r>
            <a:endParaRPr lang="ru-RU" sz="2000" dirty="0"/>
          </a:p>
        </p:txBody>
      </p:sp>
      <p:pic>
        <p:nvPicPr>
          <p:cNvPr id="10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227" y="1347614"/>
            <a:ext cx="2886917" cy="2886917"/>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Прямоугольник 4"/>
          <p:cNvSpPr/>
          <p:nvPr/>
        </p:nvSpPr>
        <p:spPr>
          <a:xfrm>
            <a:off x="335772" y="3075806"/>
            <a:ext cx="3024336" cy="1323439"/>
          </a:xfrm>
          <a:prstGeom prst="rect">
            <a:avLst/>
          </a:prstGeom>
        </p:spPr>
        <p:txBody>
          <a:bodyPr wrap="square">
            <a:spAutoFit/>
          </a:bodyPr>
          <a:lstStyle/>
          <a:p>
            <a:r>
              <a:rPr lang="en-US" sz="2000" dirty="0"/>
              <a:t>c</a:t>
            </a:r>
            <a:r>
              <a:rPr lang="en-US" sz="2000" dirty="0" smtClean="0"/>
              <a:t>ontact:</a:t>
            </a:r>
          </a:p>
          <a:p>
            <a:r>
              <a:rPr lang="en-US" sz="2000" dirty="0" smtClean="0">
                <a:hlinkClick r:id="rId5"/>
              </a:rPr>
              <a:t>wbcbz7.at(at)gmail.com</a:t>
            </a:r>
            <a:endParaRPr lang="en-US" sz="2000" dirty="0" smtClean="0"/>
          </a:p>
          <a:p>
            <a:r>
              <a:rPr lang="en-US" sz="2000" dirty="0" smtClean="0">
                <a:hlinkClick r:id="rId6"/>
              </a:rPr>
              <a:t>https://t.me/wbcbz7</a:t>
            </a:r>
            <a:r>
              <a:rPr lang="en-US" sz="2000" dirty="0" smtClean="0"/>
              <a:t> </a:t>
            </a:r>
          </a:p>
          <a:p>
            <a:r>
              <a:rPr lang="en-US" sz="2000" dirty="0" smtClean="0"/>
              <a:t>discord:wbcbz7#3519</a:t>
            </a:r>
            <a:endParaRPr lang="en-US" sz="2000" dirty="0"/>
          </a:p>
        </p:txBody>
      </p:sp>
    </p:spTree>
    <p:extLst>
      <p:ext uri="{BB962C8B-B14F-4D97-AF65-F5344CB8AC3E}">
        <p14:creationId xmlns:p14="http://schemas.microsoft.com/office/powerpoint/2010/main" val="280137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1998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13</a:t>
            </a:fld>
            <a:endParaRPr lang="ru-RU" dirty="0"/>
          </a:p>
        </p:txBody>
      </p:sp>
      <p:sp>
        <p:nvSpPr>
          <p:cNvPr id="2" name="Прямоугольник 1"/>
          <p:cNvSpPr/>
          <p:nvPr/>
        </p:nvSpPr>
        <p:spPr>
          <a:xfrm>
            <a:off x="254005" y="3795886"/>
            <a:ext cx="2661811" cy="369332"/>
          </a:xfrm>
          <a:prstGeom prst="rect">
            <a:avLst/>
          </a:prstGeom>
        </p:spPr>
        <p:txBody>
          <a:bodyPr wrap="square">
            <a:spAutoFit/>
          </a:bodyPr>
          <a:lstStyle/>
          <a:p>
            <a:pPr algn="ctr">
              <a:spcBef>
                <a:spcPts val="0"/>
              </a:spcBef>
            </a:pPr>
            <a:r>
              <a:rPr lang="en-US" dirty="0">
                <a:sym typeface="Wingdings" panose="05000000000000000000" pitchFamily="2" charset="2"/>
              </a:rPr>
              <a:t>te-2rb by TPOLM (1998)</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Kkowboy</a:t>
            </a:r>
            <a:r>
              <a:rPr lang="en-US" dirty="0">
                <a:sym typeface="Wingdings" panose="05000000000000000000" pitchFamily="2" charset="2"/>
              </a:rPr>
              <a:t> by Blasphemy &amp; Purple (1998)</a:t>
            </a:r>
          </a:p>
        </p:txBody>
      </p:sp>
      <p:sp>
        <p:nvSpPr>
          <p:cNvPr id="12" name="Прямоугольник 11"/>
          <p:cNvSpPr/>
          <p:nvPr/>
        </p:nvSpPr>
        <p:spPr>
          <a:xfrm>
            <a:off x="3275856" y="3651870"/>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State of Mind by Bomb (1998)</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moving towards design in lieu of code …</a:t>
            </a:r>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95" y="1752513"/>
            <a:ext cx="2625613" cy="196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1851670"/>
            <a:ext cx="2835026" cy="177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5340" y="1694354"/>
            <a:ext cx="2703124" cy="202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49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1999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14</a:t>
            </a:fld>
            <a:endParaRPr lang="ru-RU" dirty="0"/>
          </a:p>
        </p:txBody>
      </p:sp>
      <p:sp>
        <p:nvSpPr>
          <p:cNvPr id="2" name="Прямоугольник 1"/>
          <p:cNvSpPr/>
          <p:nvPr/>
        </p:nvSpPr>
        <p:spPr>
          <a:xfrm>
            <a:off x="254005" y="3795886"/>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bakkslide</a:t>
            </a:r>
            <a:r>
              <a:rPr lang="en-US" dirty="0">
                <a:sym typeface="Wingdings" panose="05000000000000000000" pitchFamily="2" charset="2"/>
              </a:rPr>
              <a:t> 7 by </a:t>
            </a:r>
            <a:r>
              <a:rPr lang="en-US" dirty="0" err="1">
                <a:sym typeface="Wingdings" panose="05000000000000000000" pitchFamily="2" charset="2"/>
              </a:rPr>
              <a:t>Hellcore</a:t>
            </a:r>
            <a:r>
              <a:rPr lang="en-US" dirty="0">
                <a:sym typeface="Wingdings" panose="05000000000000000000" pitchFamily="2" charset="2"/>
              </a:rPr>
              <a:t> &amp; </a:t>
            </a:r>
            <a:r>
              <a:rPr lang="en-US" dirty="0" err="1">
                <a:sym typeface="Wingdings" panose="05000000000000000000" pitchFamily="2" charset="2"/>
              </a:rPr>
              <a:t>Omnicolour</a:t>
            </a:r>
            <a:r>
              <a:rPr lang="en-US" dirty="0">
                <a:sym typeface="Wingdings" panose="05000000000000000000" pitchFamily="2" charset="2"/>
              </a:rPr>
              <a:t> (1999)</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Discloned</a:t>
            </a:r>
            <a:r>
              <a:rPr lang="en-US" dirty="0">
                <a:sym typeface="Wingdings" panose="05000000000000000000" pitchFamily="2" charset="2"/>
              </a:rPr>
              <a:t> by </a:t>
            </a:r>
            <a:r>
              <a:rPr lang="en-US" dirty="0" err="1">
                <a:sym typeface="Wingdings" panose="05000000000000000000" pitchFamily="2" charset="2"/>
              </a:rPr>
              <a:t>Haujobb</a:t>
            </a:r>
            <a:r>
              <a:rPr lang="en-US" dirty="0">
                <a:sym typeface="Wingdings" panose="05000000000000000000" pitchFamily="2" charset="2"/>
              </a:rPr>
              <a:t> (1999)</a:t>
            </a:r>
          </a:p>
        </p:txBody>
      </p:sp>
      <p:sp>
        <p:nvSpPr>
          <p:cNvPr id="12" name="Прямоугольник 11"/>
          <p:cNvSpPr/>
          <p:nvPr/>
        </p:nvSpPr>
        <p:spPr>
          <a:xfrm>
            <a:off x="3347864" y="3797627"/>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moralhardcandy</a:t>
            </a:r>
            <a:r>
              <a:rPr lang="en-US" dirty="0">
                <a:sym typeface="Wingdings" panose="05000000000000000000" pitchFamily="2" charset="2"/>
              </a:rPr>
              <a:t> by Blasphemy (1999)</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and finally heading towards world of Windows …</a:t>
            </a:r>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725548"/>
            <a:ext cx="2664296" cy="199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004" y="1721823"/>
            <a:ext cx="2655863" cy="199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descr="https://media.demozoo.org/screens/o/4a/12/af79.393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6050" y="1721823"/>
            <a:ext cx="2680406" cy="201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91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15</a:t>
            </a:fld>
            <a:endParaRPr lang="ru-RU" dirty="0"/>
          </a:p>
        </p:txBody>
      </p:sp>
      <p:sp>
        <p:nvSpPr>
          <p:cNvPr id="11" name="Объект 2"/>
          <p:cNvSpPr txBox="1">
            <a:spLocks/>
          </p:cNvSpPr>
          <p:nvPr/>
        </p:nvSpPr>
        <p:spPr>
          <a:xfrm>
            <a:off x="323528" y="987574"/>
            <a:ext cx="8547198" cy="38884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800" dirty="0">
                <a:sym typeface="Wingdings" panose="05000000000000000000" pitchFamily="2" charset="2"/>
              </a:rPr>
              <a:t>during 1999-2000, the PC scene almost entirely moved on Windows, exploring new 3D accelerated horizons, running towards more polygons and </a:t>
            </a:r>
            <a:r>
              <a:rPr lang="en-US" sz="2800" dirty="0" err="1">
                <a:sym typeface="Wingdings" panose="05000000000000000000" pitchFamily="2" charset="2"/>
              </a:rPr>
              <a:t>shaders</a:t>
            </a:r>
            <a:r>
              <a:rPr lang="en-US" sz="2800" dirty="0">
                <a:sym typeface="Wingdings" panose="05000000000000000000" pitchFamily="2" charset="2"/>
              </a:rPr>
              <a:t>….</a:t>
            </a:r>
          </a:p>
          <a:p>
            <a:pPr marL="0" indent="0">
              <a:spcBef>
                <a:spcPts val="0"/>
              </a:spcBef>
              <a:buNone/>
            </a:pPr>
            <a:endParaRPr lang="en-US" sz="2800" dirty="0">
              <a:sym typeface="Wingdings" panose="05000000000000000000" pitchFamily="2" charset="2"/>
            </a:endParaRPr>
          </a:p>
          <a:p>
            <a:pPr marL="0" indent="0">
              <a:spcBef>
                <a:spcPts val="0"/>
              </a:spcBef>
              <a:buNone/>
            </a:pPr>
            <a:endParaRPr lang="en-US" sz="2800" dirty="0">
              <a:sym typeface="Wingdings" panose="05000000000000000000" pitchFamily="2" charset="2"/>
            </a:endParaRPr>
          </a:p>
          <a:p>
            <a:pPr marL="0" indent="0">
              <a:spcBef>
                <a:spcPts val="0"/>
              </a:spcBef>
              <a:buNone/>
            </a:pPr>
            <a:r>
              <a:rPr lang="en-US" sz="2800" dirty="0">
                <a:sym typeface="Wingdings" panose="05000000000000000000" pitchFamily="2" charset="2"/>
              </a:rPr>
              <a:t>but in recent 10 years with a strong </a:t>
            </a:r>
            <a:r>
              <a:rPr lang="en-US" sz="2800" dirty="0" err="1">
                <a:sym typeface="Wingdings" panose="05000000000000000000" pitchFamily="2" charset="2"/>
              </a:rPr>
              <a:t>retroscene</a:t>
            </a:r>
            <a:r>
              <a:rPr lang="en-US" sz="2800" dirty="0">
                <a:sym typeface="Wingdings" panose="05000000000000000000" pitchFamily="2" charset="2"/>
              </a:rPr>
              <a:t> movement pushing from above, the DOS scene starts to resurrect (or </a:t>
            </a:r>
            <a:r>
              <a:rPr lang="en-US" sz="2800" dirty="0" err="1">
                <a:sym typeface="Wingdings" panose="05000000000000000000" pitchFamily="2" charset="2"/>
              </a:rPr>
              <a:t>kinda</a:t>
            </a:r>
            <a:r>
              <a:rPr lang="en-US" sz="2800" dirty="0">
                <a:sym typeface="Wingdings" panose="05000000000000000000" pitchFamily="2" charset="2"/>
              </a:rPr>
              <a:t>?...)</a:t>
            </a:r>
          </a:p>
        </p:txBody>
      </p:sp>
    </p:spTree>
    <p:extLst>
      <p:ext uri="{BB962C8B-B14F-4D97-AF65-F5344CB8AC3E}">
        <p14:creationId xmlns:p14="http://schemas.microsoft.com/office/powerpoint/2010/main" val="183456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16</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err="1">
                <a:sym typeface="Wingdings" panose="05000000000000000000" pitchFamily="2" charset="2"/>
              </a:rPr>
              <a:t>r</a:t>
            </a:r>
            <a:r>
              <a:rPr lang="en-US" sz="2400" dirty="0" err="1" smtClean="0">
                <a:sym typeface="Wingdings" panose="05000000000000000000" pitchFamily="2" charset="2"/>
              </a:rPr>
              <a:t>eserching</a:t>
            </a:r>
            <a:r>
              <a:rPr lang="en-US" sz="2400" dirty="0" smtClean="0">
                <a:sym typeface="Wingdings" panose="05000000000000000000" pitchFamily="2" charset="2"/>
              </a:rPr>
              <a:t> </a:t>
            </a:r>
            <a:r>
              <a:rPr lang="en-US" sz="2400" dirty="0" err="1" smtClean="0">
                <a:sym typeface="Wingdings" panose="05000000000000000000" pitchFamily="2" charset="2"/>
              </a:rPr>
              <a:t>platfoms</a:t>
            </a:r>
            <a:r>
              <a:rPr lang="en-US" sz="2400" dirty="0" smtClean="0">
                <a:sym typeface="Wingdings" panose="05000000000000000000" pitchFamily="2" charset="2"/>
              </a:rPr>
              <a:t> </a:t>
            </a:r>
            <a:r>
              <a:rPr lang="en-US" sz="2400" dirty="0">
                <a:sym typeface="Wingdings" panose="05000000000000000000" pitchFamily="2" charset="2"/>
              </a:rPr>
              <a:t>known for so many years…</a:t>
            </a:r>
          </a:p>
        </p:txBody>
      </p:sp>
      <p:sp>
        <p:nvSpPr>
          <p:cNvPr id="5" name="Объект 2"/>
          <p:cNvSpPr txBox="1">
            <a:spLocks/>
          </p:cNvSpPr>
          <p:nvPr/>
        </p:nvSpPr>
        <p:spPr>
          <a:xfrm>
            <a:off x="3131840" y="4227934"/>
            <a:ext cx="5688632"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a:sym typeface="Wingdings" panose="05000000000000000000" pitchFamily="2" charset="2"/>
              </a:rPr>
              <a:t>...and squeezing last bits from ancient PCs</a:t>
            </a:r>
          </a:p>
        </p:txBody>
      </p:sp>
      <p:pic>
        <p:nvPicPr>
          <p:cNvPr id="23554" name="Picture 2" descr="https://media.demozoo.org/screens/o/f7/e6/4438.8506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524" y="2427734"/>
            <a:ext cx="2754306" cy="18362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51520" y="4299942"/>
            <a:ext cx="2574286" cy="646331"/>
          </a:xfrm>
          <a:prstGeom prst="rect">
            <a:avLst/>
          </a:prstGeom>
        </p:spPr>
        <p:txBody>
          <a:bodyPr wrap="square">
            <a:spAutoFit/>
          </a:bodyPr>
          <a:lstStyle/>
          <a:p>
            <a:pPr algn="ctr">
              <a:spcBef>
                <a:spcPts val="0"/>
              </a:spcBef>
            </a:pPr>
            <a:r>
              <a:rPr lang="en-US" dirty="0">
                <a:sym typeface="Wingdings" panose="05000000000000000000" pitchFamily="2" charset="2"/>
              </a:rPr>
              <a:t>8088 MPH by Hornet &amp; CRTC &amp; Desire (2015)</a:t>
            </a:r>
          </a:p>
        </p:txBody>
      </p:sp>
      <p:pic>
        <p:nvPicPr>
          <p:cNvPr id="23556" name="Picture 4" descr="https://media.demozoo.org/screens/o/17/9a/bb35.2983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578" y="1275606"/>
            <a:ext cx="2649894" cy="165618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475911" y="3022670"/>
            <a:ext cx="2090564"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cöncept</a:t>
            </a:r>
            <a:r>
              <a:rPr lang="en-US" dirty="0">
                <a:sym typeface="Wingdings" panose="05000000000000000000" pitchFamily="2" charset="2"/>
              </a:rPr>
              <a:t> by </a:t>
            </a:r>
            <a:r>
              <a:rPr lang="en-US" dirty="0" err="1">
                <a:sym typeface="Wingdings" panose="05000000000000000000" pitchFamily="2" charset="2"/>
              </a:rPr>
              <a:t>Ümlaüt</a:t>
            </a:r>
            <a:r>
              <a:rPr lang="en-US" dirty="0">
                <a:sym typeface="Wingdings" panose="05000000000000000000" pitchFamily="2" charset="2"/>
              </a:rPr>
              <a:t> Design (2021)</a:t>
            </a:r>
          </a:p>
        </p:txBody>
      </p:sp>
      <p:pic>
        <p:nvPicPr>
          <p:cNvPr id="2355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412" b="8438"/>
          <a:stretch/>
        </p:blipFill>
        <p:spPr bwMode="auto">
          <a:xfrm>
            <a:off x="3275855" y="1284911"/>
            <a:ext cx="2640955" cy="16468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07034" y="3022670"/>
            <a:ext cx="2378596" cy="646331"/>
          </a:xfrm>
          <a:prstGeom prst="rect">
            <a:avLst/>
          </a:prstGeom>
        </p:spPr>
        <p:txBody>
          <a:bodyPr wrap="square">
            <a:spAutoFit/>
          </a:bodyPr>
          <a:lstStyle/>
          <a:p>
            <a:pPr algn="ctr">
              <a:spcBef>
                <a:spcPts val="0"/>
              </a:spcBef>
            </a:pPr>
            <a:r>
              <a:rPr lang="en-US" dirty="0">
                <a:sym typeface="Wingdings" panose="05000000000000000000" pitchFamily="2" charset="2"/>
              </a:rPr>
              <a:t>  Rave On by Satori &amp; da </a:t>
            </a:r>
            <a:r>
              <a:rPr lang="en-US" dirty="0" err="1">
                <a:sym typeface="Wingdings" panose="05000000000000000000" pitchFamily="2" charset="2"/>
              </a:rPr>
              <a:t>Jormas</a:t>
            </a:r>
            <a:r>
              <a:rPr lang="en-US" dirty="0">
                <a:sym typeface="Wingdings" panose="05000000000000000000" pitchFamily="2" charset="2"/>
              </a:rPr>
              <a:t> (2018)</a:t>
            </a:r>
          </a:p>
        </p:txBody>
      </p:sp>
    </p:spTree>
    <p:extLst>
      <p:ext uri="{BB962C8B-B14F-4D97-AF65-F5344CB8AC3E}">
        <p14:creationId xmlns:p14="http://schemas.microsoft.com/office/powerpoint/2010/main" val="162499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17</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 as well as packing visuals to as less bytes as you can</a:t>
            </a:r>
          </a:p>
        </p:txBody>
      </p:sp>
      <p:pic>
        <p:nvPicPr>
          <p:cNvPr id="3174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91792" y="2931790"/>
            <a:ext cx="2596032" cy="369332"/>
          </a:xfrm>
          <a:prstGeom prst="rect">
            <a:avLst/>
          </a:prstGeom>
        </p:spPr>
        <p:txBody>
          <a:bodyPr wrap="none">
            <a:spAutoFit/>
          </a:bodyPr>
          <a:lstStyle/>
          <a:p>
            <a:r>
              <a:rPr lang="en-US" dirty="0">
                <a:sym typeface="Wingdings" panose="05000000000000000000" pitchFamily="2" charset="2"/>
              </a:rPr>
              <a:t>tube by 3SC (256b, 2001) </a:t>
            </a:r>
            <a:endParaRPr lang="ru-RU" dirty="0"/>
          </a:p>
        </p:txBody>
      </p:sp>
      <p:pic>
        <p:nvPicPr>
          <p:cNvPr id="31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1896" y="1275606"/>
            <a:ext cx="2643209" cy="165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Прямоугольник 14"/>
          <p:cNvSpPr/>
          <p:nvPr/>
        </p:nvSpPr>
        <p:spPr>
          <a:xfrm>
            <a:off x="6450685" y="2931790"/>
            <a:ext cx="2065630" cy="646331"/>
          </a:xfrm>
          <a:prstGeom prst="rect">
            <a:avLst/>
          </a:prstGeom>
        </p:spPr>
        <p:txBody>
          <a:bodyPr wrap="none">
            <a:spAutoFit/>
          </a:bodyPr>
          <a:lstStyle/>
          <a:p>
            <a:r>
              <a:rPr lang="en-US" dirty="0">
                <a:sym typeface="Wingdings" panose="05000000000000000000" pitchFamily="2" charset="2"/>
              </a:rPr>
              <a:t>Memories by Desire</a:t>
            </a:r>
          </a:p>
          <a:p>
            <a:pPr algn="ctr"/>
            <a:r>
              <a:rPr lang="en-US" dirty="0">
                <a:sym typeface="Wingdings" panose="05000000000000000000" pitchFamily="2" charset="2"/>
              </a:rPr>
              <a:t>(256b, 2020) </a:t>
            </a:r>
            <a:endParaRPr lang="ru-RU" dirty="0"/>
          </a:p>
        </p:txBody>
      </p:sp>
      <p:pic>
        <p:nvPicPr>
          <p:cNvPr id="317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Прямоугольник 16"/>
          <p:cNvSpPr/>
          <p:nvPr/>
        </p:nvSpPr>
        <p:spPr>
          <a:xfrm>
            <a:off x="3059832" y="2931790"/>
            <a:ext cx="3000373" cy="369332"/>
          </a:xfrm>
          <a:prstGeom prst="rect">
            <a:avLst/>
          </a:prstGeom>
        </p:spPr>
        <p:txBody>
          <a:bodyPr wrap="none">
            <a:spAutoFit/>
          </a:bodyPr>
          <a:lstStyle/>
          <a:p>
            <a:r>
              <a:rPr lang="en-US" dirty="0" err="1">
                <a:sym typeface="Wingdings" panose="05000000000000000000" pitchFamily="2" charset="2"/>
              </a:rPr>
              <a:t>Gyroid</a:t>
            </a:r>
            <a:r>
              <a:rPr lang="en-US" dirty="0">
                <a:sym typeface="Wingdings" panose="05000000000000000000" pitchFamily="2" charset="2"/>
              </a:rPr>
              <a:t> by </a:t>
            </a:r>
            <a:r>
              <a:rPr lang="en-US" dirty="0" err="1">
                <a:sym typeface="Wingdings" panose="05000000000000000000" pitchFamily="2" charset="2"/>
              </a:rPr>
              <a:t>Řrřola</a:t>
            </a:r>
            <a:r>
              <a:rPr lang="en-US" dirty="0">
                <a:sym typeface="Wingdings" panose="05000000000000000000" pitchFamily="2" charset="2"/>
              </a:rPr>
              <a:t> (128b, 2021) </a:t>
            </a:r>
            <a:endParaRPr lang="ru-RU" dirty="0"/>
          </a:p>
        </p:txBody>
      </p:sp>
      <p:pic>
        <p:nvPicPr>
          <p:cNvPr id="317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3480224"/>
            <a:ext cx="2376264" cy="148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Прямоугольник 18"/>
          <p:cNvSpPr/>
          <p:nvPr/>
        </p:nvSpPr>
        <p:spPr>
          <a:xfrm>
            <a:off x="3923928" y="4083918"/>
            <a:ext cx="4133952" cy="369332"/>
          </a:xfrm>
          <a:prstGeom prst="rect">
            <a:avLst/>
          </a:prstGeom>
        </p:spPr>
        <p:txBody>
          <a:bodyPr wrap="none">
            <a:spAutoFit/>
          </a:bodyPr>
          <a:lstStyle/>
          <a:p>
            <a:r>
              <a:rPr lang="en-US" dirty="0">
                <a:sym typeface="Wingdings" panose="05000000000000000000" pitchFamily="2" charset="2"/>
              </a:rPr>
              <a:t> Blake 32 by Marquee Design (32b, 2021) </a:t>
            </a:r>
            <a:endParaRPr lang="ru-RU" dirty="0"/>
          </a:p>
        </p:txBody>
      </p:sp>
    </p:spTree>
    <p:extLst>
      <p:ext uri="{BB962C8B-B14F-4D97-AF65-F5344CB8AC3E}">
        <p14:creationId xmlns:p14="http://schemas.microsoft.com/office/powerpoint/2010/main" val="327290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23478"/>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18</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4" name="Прямоугольник 13"/>
          <p:cNvSpPr/>
          <p:nvPr/>
        </p:nvSpPr>
        <p:spPr>
          <a:xfrm>
            <a:off x="117848" y="713656"/>
            <a:ext cx="8424936" cy="584775"/>
          </a:xfrm>
          <a:prstGeom prst="rect">
            <a:avLst/>
          </a:prstGeom>
        </p:spPr>
        <p:txBody>
          <a:bodyPr wrap="square">
            <a:spAutoFit/>
          </a:bodyPr>
          <a:lstStyle/>
          <a:p>
            <a:r>
              <a:rPr lang="en-US" sz="1600" dirty="0">
                <a:sym typeface="Wingdings" panose="05000000000000000000" pitchFamily="2" charset="2"/>
              </a:rPr>
              <a:t> </a:t>
            </a:r>
            <a:r>
              <a:rPr lang="en-US" sz="1600" dirty="0" smtClean="0">
                <a:sym typeface="Wingdings" panose="05000000000000000000" pitchFamily="2" charset="2"/>
              </a:rPr>
              <a:t>I </a:t>
            </a:r>
            <a:r>
              <a:rPr lang="en-US" sz="1600" dirty="0" smtClean="0">
                <a:sym typeface="Wingdings" panose="05000000000000000000" pitchFamily="2" charset="2"/>
              </a:rPr>
              <a:t>also </a:t>
            </a:r>
            <a:r>
              <a:rPr lang="en-US" sz="1600" dirty="0" smtClean="0">
                <a:sym typeface="Wingdings" panose="05000000000000000000" pitchFamily="2" charset="2"/>
              </a:rPr>
              <a:t>had quite a large scene career period associated with </a:t>
            </a:r>
            <a:r>
              <a:rPr lang="en-US" sz="1600" dirty="0" err="1" smtClean="0">
                <a:sym typeface="Wingdings" panose="05000000000000000000" pitchFamily="2" charset="2"/>
              </a:rPr>
              <a:t>oldskool</a:t>
            </a:r>
            <a:r>
              <a:rPr lang="en-US" sz="1600" dirty="0" smtClean="0">
                <a:sym typeface="Wingdings" panose="05000000000000000000" pitchFamily="2" charset="2"/>
              </a:rPr>
              <a:t> PC </a:t>
            </a:r>
            <a:r>
              <a:rPr lang="en-US" sz="1600" dirty="0" smtClean="0">
                <a:sym typeface="Wingdings" panose="05000000000000000000" pitchFamily="2" charset="2"/>
              </a:rPr>
              <a:t>stuff (and still have :) so </a:t>
            </a:r>
            <a:r>
              <a:rPr lang="en-US" sz="1600" dirty="0">
                <a:sym typeface="Wingdings" panose="05000000000000000000" pitchFamily="2" charset="2"/>
              </a:rPr>
              <a:t>I’ve made a couple of demos back then</a:t>
            </a:r>
            <a:r>
              <a:rPr lang="en-US" sz="1600" dirty="0" smtClean="0">
                <a:sym typeface="Wingdings" panose="05000000000000000000" pitchFamily="2" charset="2"/>
              </a:rPr>
              <a:t>…</a:t>
            </a:r>
            <a:endParaRPr lang="ru-RU" sz="1600" dirty="0"/>
          </a:p>
        </p:txBody>
      </p:sp>
      <p:pic>
        <p:nvPicPr>
          <p:cNvPr id="4098" name="Picture 2" descr="F:\emul\DOSBox-X\latest_build\capture\uribin_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314822"/>
            <a:ext cx="2471936" cy="1544960"/>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23528" y="2912626"/>
            <a:ext cx="2339103" cy="523220"/>
          </a:xfrm>
          <a:prstGeom prst="rect">
            <a:avLst/>
          </a:prstGeom>
        </p:spPr>
        <p:txBody>
          <a:bodyPr wrap="none">
            <a:spAutoFit/>
          </a:bodyPr>
          <a:lstStyle/>
          <a:p>
            <a:pPr algn="ctr"/>
            <a:r>
              <a:rPr lang="en-US" sz="1400" i="1" dirty="0">
                <a:sym typeface="Wingdings" panose="05000000000000000000" pitchFamily="2" charset="2"/>
                <a:hlinkClick r:id="rId4"/>
              </a:rPr>
              <a:t>u</a:t>
            </a:r>
            <a:r>
              <a:rPr lang="en-US" sz="1400" i="1" dirty="0" smtClean="0">
                <a:sym typeface="Wingdings" panose="05000000000000000000" pitchFamily="2" charset="2"/>
                <a:hlinkClick r:id="rId4"/>
              </a:rPr>
              <a:t>ribin</a:t>
            </a:r>
            <a:r>
              <a:rPr lang="en-US" sz="1400" i="1" dirty="0" smtClean="0">
                <a:sym typeface="Wingdings" panose="05000000000000000000" pitchFamily="2" charset="2"/>
              </a:rPr>
              <a:t> (2016) – Pentium/VESA</a:t>
            </a:r>
            <a:br>
              <a:rPr lang="en-US" sz="1400" i="1" dirty="0" smtClean="0">
                <a:sym typeface="Wingdings" panose="05000000000000000000" pitchFamily="2" charset="2"/>
              </a:rPr>
            </a:br>
            <a:r>
              <a:rPr lang="en-US" sz="1400" i="1" dirty="0" smtClean="0">
                <a:sym typeface="Wingdings" panose="05000000000000000000" pitchFamily="2" charset="2"/>
              </a:rPr>
              <a:t>2</a:t>
            </a:r>
            <a:r>
              <a:rPr lang="en-US" sz="1400" i="1" baseline="30000" dirty="0" smtClean="0">
                <a:sym typeface="Wingdings" panose="05000000000000000000" pitchFamily="2" charset="2"/>
              </a:rPr>
              <a:t>nd</a:t>
            </a:r>
            <a:r>
              <a:rPr lang="en-US" sz="1400" i="1" dirty="0" smtClean="0">
                <a:sym typeface="Wingdings" panose="05000000000000000000" pitchFamily="2" charset="2"/>
              </a:rPr>
              <a:t> @ </a:t>
            </a:r>
            <a:r>
              <a:rPr lang="en-US" sz="1400" i="1" dirty="0" err="1" smtClean="0">
                <a:sym typeface="Wingdings" panose="05000000000000000000" pitchFamily="2" charset="2"/>
              </a:rPr>
              <a:t>multimatograf</a:t>
            </a:r>
            <a:r>
              <a:rPr lang="en-US" sz="1400" i="1" dirty="0" smtClean="0">
                <a:sym typeface="Wingdings" panose="05000000000000000000" pitchFamily="2" charset="2"/>
              </a:rPr>
              <a:t> 2016</a:t>
            </a:r>
            <a:endParaRPr lang="ru-RU" sz="1400" i="1" dirty="0"/>
          </a:p>
        </p:txBody>
      </p:sp>
      <p:sp>
        <p:nvSpPr>
          <p:cNvPr id="12" name="Прямоугольник 11"/>
          <p:cNvSpPr/>
          <p:nvPr/>
        </p:nvSpPr>
        <p:spPr>
          <a:xfrm>
            <a:off x="3108510" y="2231658"/>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6" name="Прямоугольник 15"/>
          <p:cNvSpPr/>
          <p:nvPr/>
        </p:nvSpPr>
        <p:spPr>
          <a:xfrm>
            <a:off x="3203848" y="2883996"/>
            <a:ext cx="2610331" cy="523220"/>
          </a:xfrm>
          <a:prstGeom prst="rect">
            <a:avLst/>
          </a:prstGeom>
        </p:spPr>
        <p:txBody>
          <a:bodyPr wrap="none">
            <a:spAutoFit/>
          </a:bodyPr>
          <a:lstStyle/>
          <a:p>
            <a:pPr algn="ctr"/>
            <a:r>
              <a:rPr lang="en-US" sz="1400" i="1" dirty="0">
                <a:sym typeface="Wingdings" panose="05000000000000000000" pitchFamily="2" charset="2"/>
                <a:hlinkClick r:id="rId5"/>
              </a:rPr>
              <a:t>v</a:t>
            </a:r>
            <a:r>
              <a:rPr lang="en-US" sz="1400" i="1" dirty="0" smtClean="0">
                <a:sym typeface="Wingdings" panose="05000000000000000000" pitchFamily="2" charset="2"/>
                <a:hlinkClick r:id="rId5"/>
              </a:rPr>
              <a:t>olatile</a:t>
            </a:r>
            <a:r>
              <a:rPr lang="en-US" sz="1400" i="1" dirty="0" smtClean="0">
                <a:sym typeface="Wingdings" panose="05000000000000000000" pitchFamily="2" charset="2"/>
              </a:rPr>
              <a:t> (2016) – Pentium/</a:t>
            </a:r>
            <a:r>
              <a:rPr lang="en-US" sz="1400" i="1" dirty="0" err="1" smtClean="0">
                <a:sym typeface="Wingdings" panose="05000000000000000000" pitchFamily="2" charset="2"/>
              </a:rPr>
              <a:t>HiColor</a:t>
            </a:r>
            <a:r>
              <a:rPr lang="en-US" sz="1400" i="1" dirty="0" smtClean="0">
                <a:sym typeface="Wingdings" panose="05000000000000000000" pitchFamily="2" charset="2"/>
              </a:rPr>
              <a:t/>
            </a:r>
            <a:br>
              <a:rPr lang="en-US" sz="1400" i="1" dirty="0" smtClean="0">
                <a:sym typeface="Wingdings" panose="05000000000000000000" pitchFamily="2" charset="2"/>
              </a:rPr>
            </a:br>
            <a:r>
              <a:rPr lang="en-US" sz="1400" i="1" dirty="0" smtClean="0">
                <a:sym typeface="Wingdings" panose="05000000000000000000" pitchFamily="2" charset="2"/>
              </a:rPr>
              <a:t>1st @ Chaos Constructions 2016</a:t>
            </a:r>
            <a:endParaRPr lang="ru-RU" sz="1400" i="1" dirty="0"/>
          </a:p>
        </p:txBody>
      </p:sp>
      <p:pic>
        <p:nvPicPr>
          <p:cNvPr id="4099" name="Picture 3" descr="F:\emul\DOSBox-X\latest_build\capture\volatile_00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5856" y="1273447"/>
            <a:ext cx="2498008" cy="15612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emul\DOSBox-X\latest_build\capture\v8df_0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6350" y="2231658"/>
            <a:ext cx="2734122" cy="1708826"/>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6"/>
          <p:cNvSpPr/>
          <p:nvPr/>
        </p:nvSpPr>
        <p:spPr>
          <a:xfrm>
            <a:off x="5689666" y="4064754"/>
            <a:ext cx="3395610" cy="523220"/>
          </a:xfrm>
          <a:prstGeom prst="rect">
            <a:avLst/>
          </a:prstGeom>
        </p:spPr>
        <p:txBody>
          <a:bodyPr wrap="none">
            <a:spAutoFit/>
          </a:bodyPr>
          <a:lstStyle/>
          <a:p>
            <a:pPr algn="ctr"/>
            <a:r>
              <a:rPr lang="en-US" sz="1400" i="1" dirty="0" smtClean="0">
                <a:sym typeface="Wingdings" panose="05000000000000000000" pitchFamily="2" charset="2"/>
                <a:hlinkClick r:id="rId8"/>
              </a:rPr>
              <a:t>#vologda8df</a:t>
            </a:r>
            <a:r>
              <a:rPr lang="en-US" sz="1400" i="1" dirty="0" smtClean="0">
                <a:sym typeface="Wingdings" panose="05000000000000000000" pitchFamily="2" charset="2"/>
              </a:rPr>
              <a:t> (2015) – 286/EGA (</a:t>
            </a:r>
            <a:r>
              <a:rPr lang="en-US" sz="1400" i="1" dirty="0" err="1" smtClean="0">
                <a:sym typeface="Wingdings" panose="05000000000000000000" pitchFamily="2" charset="2"/>
              </a:rPr>
              <a:t>partyhack</a:t>
            </a:r>
            <a:r>
              <a:rPr lang="en-US" sz="1400" i="1" dirty="0" smtClean="0">
                <a:sym typeface="Wingdings" panose="05000000000000000000" pitchFamily="2" charset="2"/>
              </a:rPr>
              <a:t> :)</a:t>
            </a:r>
            <a:br>
              <a:rPr lang="en-US" sz="1400" i="1" dirty="0" smtClean="0">
                <a:sym typeface="Wingdings" panose="05000000000000000000" pitchFamily="2" charset="2"/>
              </a:rPr>
            </a:br>
            <a:r>
              <a:rPr lang="en-US" sz="1400" i="1" dirty="0" smtClean="0">
                <a:sym typeface="Wingdings" panose="05000000000000000000" pitchFamily="2" charset="2"/>
              </a:rPr>
              <a:t>2nd @ </a:t>
            </a:r>
            <a:r>
              <a:rPr lang="en-US" sz="1400" i="1" dirty="0" err="1" smtClean="0">
                <a:sym typeface="Wingdings" panose="05000000000000000000" pitchFamily="2" charset="2"/>
              </a:rPr>
              <a:t>multimatograf</a:t>
            </a:r>
            <a:r>
              <a:rPr lang="en-US" sz="1400" i="1" dirty="0" smtClean="0">
                <a:sym typeface="Wingdings" panose="05000000000000000000" pitchFamily="2" charset="2"/>
              </a:rPr>
              <a:t> 2015</a:t>
            </a:r>
            <a:endParaRPr lang="ru-RU" sz="1400" i="1" dirty="0"/>
          </a:p>
        </p:txBody>
      </p:sp>
      <p:sp>
        <p:nvSpPr>
          <p:cNvPr id="18" name="Прямоугольник 17"/>
          <p:cNvSpPr/>
          <p:nvPr/>
        </p:nvSpPr>
        <p:spPr>
          <a:xfrm>
            <a:off x="2699792" y="3999924"/>
            <a:ext cx="2610331" cy="523220"/>
          </a:xfrm>
          <a:prstGeom prst="rect">
            <a:avLst/>
          </a:prstGeom>
        </p:spPr>
        <p:txBody>
          <a:bodyPr wrap="none">
            <a:spAutoFit/>
          </a:bodyPr>
          <a:lstStyle/>
          <a:p>
            <a:r>
              <a:rPr lang="en-US" sz="1400" i="1" dirty="0">
                <a:sym typeface="Wingdings" panose="05000000000000000000" pitchFamily="2" charset="2"/>
                <a:hlinkClick r:id="rId9"/>
              </a:rPr>
              <a:t>b</a:t>
            </a:r>
            <a:r>
              <a:rPr lang="en-US" sz="1400" i="1" dirty="0" smtClean="0">
                <a:sym typeface="Wingdings" panose="05000000000000000000" pitchFamily="2" charset="2"/>
                <a:hlinkClick r:id="rId9"/>
              </a:rPr>
              <a:t>lash</a:t>
            </a:r>
            <a:r>
              <a:rPr lang="en-US" sz="1400" i="1" dirty="0" smtClean="0">
                <a:sym typeface="Wingdings" panose="05000000000000000000" pitchFamily="2" charset="2"/>
              </a:rPr>
              <a:t> (2015) – 486/Pentium/VGA</a:t>
            </a:r>
            <a:br>
              <a:rPr lang="en-US" sz="1400" i="1" dirty="0" smtClean="0">
                <a:sym typeface="Wingdings" panose="05000000000000000000" pitchFamily="2" charset="2"/>
              </a:rPr>
            </a:br>
            <a:r>
              <a:rPr lang="en-US" sz="1400" i="1" dirty="0" smtClean="0">
                <a:sym typeface="Wingdings" panose="05000000000000000000" pitchFamily="2" charset="2"/>
              </a:rPr>
              <a:t>1st @ </a:t>
            </a:r>
            <a:r>
              <a:rPr lang="en-US" sz="1400" i="1" dirty="0" err="1" smtClean="0">
                <a:sym typeface="Wingdings" panose="05000000000000000000" pitchFamily="2" charset="2"/>
              </a:rPr>
              <a:t>Demosplash</a:t>
            </a:r>
            <a:r>
              <a:rPr lang="en-US" sz="1400" i="1" dirty="0" smtClean="0">
                <a:sym typeface="Wingdings" panose="05000000000000000000" pitchFamily="2" charset="2"/>
              </a:rPr>
              <a:t> 2015</a:t>
            </a:r>
            <a:endParaRPr lang="ru-RU" sz="1400" i="1" dirty="0"/>
          </a:p>
        </p:txBody>
      </p:sp>
      <p:pic>
        <p:nvPicPr>
          <p:cNvPr id="4101" name="Picture 5" descr="F:\emul\DOSBox-X\latest_build\capture\blash_0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9439" y="3605299"/>
            <a:ext cx="2148345" cy="134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71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23478"/>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19</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3" name="Прямоугольник 2"/>
          <p:cNvSpPr/>
          <p:nvPr/>
        </p:nvSpPr>
        <p:spPr>
          <a:xfrm>
            <a:off x="444947" y="3219822"/>
            <a:ext cx="2470869" cy="523220"/>
          </a:xfrm>
          <a:prstGeom prst="rect">
            <a:avLst/>
          </a:prstGeom>
        </p:spPr>
        <p:txBody>
          <a:bodyPr wrap="none">
            <a:spAutoFit/>
          </a:bodyPr>
          <a:lstStyle/>
          <a:p>
            <a:pPr algn="ctr"/>
            <a:r>
              <a:rPr lang="en-US" sz="1400" i="1" dirty="0">
                <a:sym typeface="Wingdings" panose="05000000000000000000" pitchFamily="2" charset="2"/>
                <a:hlinkClick r:id="rId3"/>
              </a:rPr>
              <a:t>s</a:t>
            </a:r>
            <a:r>
              <a:rPr lang="en-US" sz="1400" i="1" dirty="0" smtClean="0">
                <a:sym typeface="Wingdings" panose="05000000000000000000" pitchFamily="2" charset="2"/>
                <a:hlinkClick r:id="rId3"/>
              </a:rPr>
              <a:t>pirwd </a:t>
            </a:r>
            <a:r>
              <a:rPr lang="en-US" sz="1400" i="1" dirty="0" smtClean="0">
                <a:sym typeface="Wingdings" panose="05000000000000000000" pitchFamily="2" charset="2"/>
              </a:rPr>
              <a:t>(2016) – 256b/FPU/VGA</a:t>
            </a:r>
            <a:br>
              <a:rPr lang="en-US" sz="1400" i="1" dirty="0" smtClean="0">
                <a:sym typeface="Wingdings" panose="05000000000000000000" pitchFamily="2" charset="2"/>
              </a:rPr>
            </a:br>
            <a:r>
              <a:rPr lang="en-US" sz="1400" i="1" dirty="0" smtClean="0">
                <a:sym typeface="Wingdings" panose="05000000000000000000" pitchFamily="2" charset="2"/>
              </a:rPr>
              <a:t>2</a:t>
            </a:r>
            <a:r>
              <a:rPr lang="en-US" sz="1400" i="1" baseline="30000" dirty="0" smtClean="0">
                <a:sym typeface="Wingdings" panose="05000000000000000000" pitchFamily="2" charset="2"/>
              </a:rPr>
              <a:t>nd</a:t>
            </a:r>
            <a:r>
              <a:rPr lang="en-US" sz="1400" i="1" dirty="0" smtClean="0">
                <a:sym typeface="Wingdings" panose="05000000000000000000" pitchFamily="2" charset="2"/>
              </a:rPr>
              <a:t> @ </a:t>
            </a:r>
            <a:r>
              <a:rPr lang="en-US" sz="1400" i="1" dirty="0" err="1" smtClean="0">
                <a:sym typeface="Wingdings" panose="05000000000000000000" pitchFamily="2" charset="2"/>
              </a:rPr>
              <a:t>DiHalt</a:t>
            </a:r>
            <a:r>
              <a:rPr lang="en-US" sz="1400" i="1" dirty="0" smtClean="0">
                <a:sym typeface="Wingdings" panose="05000000000000000000" pitchFamily="2" charset="2"/>
              </a:rPr>
              <a:t> 2016</a:t>
            </a:r>
            <a:endParaRPr lang="ru-RU" sz="1400" i="1" dirty="0"/>
          </a:p>
        </p:txBody>
      </p:sp>
      <p:sp>
        <p:nvSpPr>
          <p:cNvPr id="12" name="Прямоугольник 11"/>
          <p:cNvSpPr/>
          <p:nvPr/>
        </p:nvSpPr>
        <p:spPr>
          <a:xfrm>
            <a:off x="3108510" y="2231658"/>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6" name="Прямоугольник 15"/>
          <p:cNvSpPr/>
          <p:nvPr/>
        </p:nvSpPr>
        <p:spPr>
          <a:xfrm>
            <a:off x="3419872" y="3507854"/>
            <a:ext cx="2424896" cy="523220"/>
          </a:xfrm>
          <a:prstGeom prst="rect">
            <a:avLst/>
          </a:prstGeom>
        </p:spPr>
        <p:txBody>
          <a:bodyPr wrap="none">
            <a:spAutoFit/>
          </a:bodyPr>
          <a:lstStyle/>
          <a:p>
            <a:pPr algn="ctr"/>
            <a:r>
              <a:rPr lang="en-US" sz="1400" i="1" dirty="0" smtClean="0">
                <a:sym typeface="Wingdings" panose="05000000000000000000" pitchFamily="2" charset="2"/>
                <a:hlinkClick r:id="rId4"/>
              </a:rPr>
              <a:t>pxor</a:t>
            </a:r>
            <a:r>
              <a:rPr lang="en-US" sz="1400" i="1" dirty="0" smtClean="0">
                <a:sym typeface="Wingdings" panose="05000000000000000000" pitchFamily="2" charset="2"/>
              </a:rPr>
              <a:t> (2017) – 256b/8088/CGA!</a:t>
            </a:r>
            <a:br>
              <a:rPr lang="en-US" sz="1400" i="1" dirty="0" smtClean="0">
                <a:sym typeface="Wingdings" panose="05000000000000000000" pitchFamily="2" charset="2"/>
              </a:rPr>
            </a:br>
            <a:r>
              <a:rPr lang="en-US" sz="1400" i="1" dirty="0" smtClean="0">
                <a:sym typeface="Wingdings" panose="05000000000000000000" pitchFamily="2" charset="2"/>
              </a:rPr>
              <a:t>7th @ </a:t>
            </a:r>
            <a:r>
              <a:rPr lang="en-US" sz="1400" i="1" dirty="0" err="1" smtClean="0">
                <a:sym typeface="Wingdings" panose="05000000000000000000" pitchFamily="2" charset="2"/>
              </a:rPr>
              <a:t>Multimatograf</a:t>
            </a:r>
            <a:r>
              <a:rPr lang="en-US" sz="1400" i="1" dirty="0" smtClean="0">
                <a:sym typeface="Wingdings" panose="05000000000000000000" pitchFamily="2" charset="2"/>
              </a:rPr>
              <a:t> 2017</a:t>
            </a:r>
            <a:endParaRPr lang="ru-RU" sz="1400" i="1" dirty="0"/>
          </a:p>
        </p:txBody>
      </p:sp>
      <p:sp>
        <p:nvSpPr>
          <p:cNvPr id="17" name="Прямоугольник 16"/>
          <p:cNvSpPr/>
          <p:nvPr/>
        </p:nvSpPr>
        <p:spPr>
          <a:xfrm>
            <a:off x="6284095" y="3920738"/>
            <a:ext cx="2206758" cy="523220"/>
          </a:xfrm>
          <a:prstGeom prst="rect">
            <a:avLst/>
          </a:prstGeom>
        </p:spPr>
        <p:txBody>
          <a:bodyPr wrap="none">
            <a:spAutoFit/>
          </a:bodyPr>
          <a:lstStyle/>
          <a:p>
            <a:pPr algn="ctr"/>
            <a:r>
              <a:rPr lang="en-US" sz="1400" i="1" dirty="0">
                <a:sym typeface="Wingdings" panose="05000000000000000000" pitchFamily="2" charset="2"/>
                <a:hlinkClick r:id="rId5"/>
              </a:rPr>
              <a:t>m</a:t>
            </a:r>
            <a:r>
              <a:rPr lang="en-US" sz="1400" i="1" dirty="0" smtClean="0">
                <a:sym typeface="Wingdings" panose="05000000000000000000" pitchFamily="2" charset="2"/>
                <a:hlinkClick r:id="rId5"/>
              </a:rPr>
              <a:t>ikrowave</a:t>
            </a:r>
            <a:r>
              <a:rPr lang="en-US" sz="1400" i="1" dirty="0" smtClean="0">
                <a:sym typeface="Wingdings" panose="05000000000000000000" pitchFamily="2" charset="2"/>
              </a:rPr>
              <a:t> (2017) – </a:t>
            </a:r>
            <a:r>
              <a:rPr lang="en-US" sz="1400" i="1" dirty="0" err="1" smtClean="0">
                <a:sym typeface="Wingdings" panose="05000000000000000000" pitchFamily="2" charset="2"/>
              </a:rPr>
              <a:t>HiColor</a:t>
            </a:r>
            <a:endParaRPr lang="en-US" sz="1400" i="1" dirty="0" smtClean="0">
              <a:sym typeface="Wingdings" panose="05000000000000000000" pitchFamily="2" charset="2"/>
            </a:endParaRPr>
          </a:p>
          <a:p>
            <a:pPr algn="ctr"/>
            <a:r>
              <a:rPr lang="en-US" sz="1400" i="1" dirty="0" smtClean="0">
                <a:sym typeface="Wingdings" panose="05000000000000000000" pitchFamily="2" charset="2"/>
              </a:rPr>
              <a:t>7th @ CC 2017</a:t>
            </a:r>
            <a:endParaRPr lang="ru-RU" sz="1400" i="1" dirty="0"/>
          </a:p>
        </p:txBody>
      </p:sp>
      <p:sp>
        <p:nvSpPr>
          <p:cNvPr id="15" name="Прямоугольник 14"/>
          <p:cNvSpPr/>
          <p:nvPr/>
        </p:nvSpPr>
        <p:spPr>
          <a:xfrm>
            <a:off x="303560" y="763153"/>
            <a:ext cx="2503249" cy="369332"/>
          </a:xfrm>
          <a:prstGeom prst="rect">
            <a:avLst/>
          </a:prstGeom>
        </p:spPr>
        <p:txBody>
          <a:bodyPr wrap="none">
            <a:spAutoFit/>
          </a:bodyPr>
          <a:lstStyle/>
          <a:p>
            <a:r>
              <a:rPr lang="en-US" dirty="0">
                <a:sym typeface="Wingdings" panose="05000000000000000000" pitchFamily="2" charset="2"/>
              </a:rPr>
              <a:t> </a:t>
            </a:r>
            <a:r>
              <a:rPr lang="en-US" dirty="0" smtClean="0">
                <a:sym typeface="Wingdings" panose="05000000000000000000" pitchFamily="2" charset="2"/>
              </a:rPr>
              <a:t>.. as well as </a:t>
            </a:r>
            <a:r>
              <a:rPr lang="en-US" dirty="0" smtClean="0">
                <a:sym typeface="Wingdings" panose="05000000000000000000" pitchFamily="2" charset="2"/>
              </a:rPr>
              <a:t>tiny </a:t>
            </a:r>
            <a:r>
              <a:rPr lang="en-US" dirty="0" smtClean="0">
                <a:sym typeface="Wingdings" panose="05000000000000000000" pitchFamily="2" charset="2"/>
              </a:rPr>
              <a:t>intros …</a:t>
            </a:r>
            <a:endParaRPr lang="ru-RU" dirty="0"/>
          </a:p>
        </p:txBody>
      </p:sp>
      <p:pic>
        <p:nvPicPr>
          <p:cNvPr id="5122" name="Picture 2" descr="screenshot added by wbc\\bz7 on 2017-04-29 23:40: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1851670"/>
            <a:ext cx="2641000" cy="167043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creenshot added by sensenstahl on 2016-07-04 17:40: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48" y="1242814"/>
            <a:ext cx="3048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creenshot added by wbc\\bz7 on 2017-08-26 20:43: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5936" y="2231658"/>
            <a:ext cx="2702528" cy="168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why? what?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2</a:t>
            </a:fld>
            <a:endParaRPr lang="ru-RU"/>
          </a:p>
        </p:txBody>
      </p:sp>
      <p:sp>
        <p:nvSpPr>
          <p:cNvPr id="25" name="Объект 2"/>
          <p:cNvSpPr txBox="1">
            <a:spLocks/>
          </p:cNvSpPr>
          <p:nvPr/>
        </p:nvSpPr>
        <p:spPr>
          <a:xfrm>
            <a:off x="475928" y="843558"/>
            <a:ext cx="8344544" cy="35283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hile most of other </a:t>
            </a:r>
            <a:r>
              <a:rPr lang="en-US" sz="2000" dirty="0" err="1" smtClean="0">
                <a:sym typeface="Wingdings" panose="05000000000000000000" pitchFamily="2" charset="2"/>
              </a:rPr>
              <a:t>oldskool</a:t>
            </a:r>
            <a:r>
              <a:rPr lang="en-US" sz="2000" dirty="0" smtClean="0">
                <a:sym typeface="Wingdings" panose="05000000000000000000" pitchFamily="2" charset="2"/>
              </a:rPr>
              <a:t> platforms live through surge of  </a:t>
            </a:r>
            <a:r>
              <a:rPr lang="en-US" sz="2000" dirty="0" err="1" smtClean="0">
                <a:sym typeface="Wingdings" panose="05000000000000000000" pitchFamily="2" charset="2"/>
              </a:rPr>
              <a:t>retrocomputer</a:t>
            </a:r>
            <a:r>
              <a:rPr lang="en-US" sz="2000" dirty="0" smtClean="0">
                <a:sym typeface="Wingdings" panose="05000000000000000000" pitchFamily="2" charset="2"/>
              </a:rPr>
              <a:t> interest, PC is no an exception</a:t>
            </a:r>
          </a:p>
          <a:p>
            <a:pPr marL="0" indent="0">
              <a:spcBef>
                <a:spcPts val="0"/>
              </a:spcBef>
              <a:buNone/>
            </a:pPr>
            <a:r>
              <a:rPr lang="en-US" sz="2000" dirty="0">
                <a:sym typeface="Wingdings" panose="05000000000000000000" pitchFamily="2" charset="2"/>
              </a:rPr>
              <a:t>d</a:t>
            </a:r>
            <a:r>
              <a:rPr lang="en-US" sz="2000" dirty="0" smtClean="0">
                <a:sym typeface="Wingdings" panose="05000000000000000000" pitchFamily="2" charset="2"/>
              </a:rPr>
              <a:t>id you ever wanted to make something for </a:t>
            </a:r>
            <a:r>
              <a:rPr lang="en-US" sz="2000" dirty="0" err="1" smtClean="0">
                <a:sym typeface="Wingdings" panose="05000000000000000000" pitchFamily="2" charset="2"/>
              </a:rPr>
              <a:t>oldskool</a:t>
            </a:r>
            <a:r>
              <a:rPr lang="en-US" sz="2000" dirty="0" smtClean="0">
                <a:sym typeface="Wingdings" panose="05000000000000000000" pitchFamily="2" charset="2"/>
              </a:rPr>
              <a:t> PC but were afraid of? </a:t>
            </a:r>
            <a:endParaRPr lang="en-US" sz="2000" dirty="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e’ll be focused on these topics:</a:t>
            </a:r>
          </a:p>
          <a:p>
            <a:pPr>
              <a:spcBef>
                <a:spcPts val="0"/>
              </a:spcBef>
            </a:pPr>
            <a:r>
              <a:rPr lang="en-US" sz="2000" dirty="0" smtClean="0">
                <a:sym typeface="Wingdings" panose="05000000000000000000" pitchFamily="2" charset="2"/>
              </a:rPr>
              <a:t>PC/DOS scene origins and historic periods</a:t>
            </a:r>
          </a:p>
          <a:p>
            <a:pPr>
              <a:spcBef>
                <a:spcPts val="0"/>
              </a:spcBef>
            </a:pPr>
            <a:r>
              <a:rPr lang="en-US" sz="2000" dirty="0">
                <a:sym typeface="Wingdings" panose="05000000000000000000" pitchFamily="2" charset="2"/>
              </a:rPr>
              <a:t>h</a:t>
            </a:r>
            <a:r>
              <a:rPr lang="en-US" sz="2000" dirty="0" smtClean="0">
                <a:sym typeface="Wingdings" panose="05000000000000000000" pitchFamily="2" charset="2"/>
              </a:rPr>
              <a:t>ardware overview – from original IBM machines to late-90 </a:t>
            </a:r>
            <a:r>
              <a:rPr lang="en-US" sz="2000" dirty="0" err="1" smtClean="0">
                <a:sym typeface="Wingdings" panose="05000000000000000000" pitchFamily="2" charset="2"/>
              </a:rPr>
              <a:t>midskool</a:t>
            </a:r>
            <a:r>
              <a:rPr lang="en-US" sz="2000" dirty="0" smtClean="0">
                <a:sym typeface="Wingdings" panose="05000000000000000000" pitchFamily="2" charset="2"/>
              </a:rPr>
              <a:t> stuff</a:t>
            </a:r>
          </a:p>
          <a:p>
            <a:pPr>
              <a:spcBef>
                <a:spcPts val="0"/>
              </a:spcBef>
            </a:pPr>
            <a:r>
              <a:rPr lang="en-US" sz="2000" dirty="0">
                <a:sym typeface="Wingdings" panose="05000000000000000000" pitchFamily="2" charset="2"/>
              </a:rPr>
              <a:t>i</a:t>
            </a:r>
            <a:r>
              <a:rPr lang="en-US" sz="2000" dirty="0" smtClean="0">
                <a:sym typeface="Wingdings" panose="05000000000000000000" pitchFamily="2" charset="2"/>
              </a:rPr>
              <a:t>n-depth breakdown – x86, VGA and DOS/BIOS</a:t>
            </a:r>
          </a:p>
          <a:p>
            <a:pPr>
              <a:spcBef>
                <a:spcPts val="0"/>
              </a:spcBef>
            </a:pPr>
            <a:r>
              <a:rPr lang="en-US" sz="2000" dirty="0" smtClean="0">
                <a:sym typeface="Wingdings" panose="05000000000000000000" pitchFamily="2" charset="2"/>
              </a:rPr>
              <a:t>“</a:t>
            </a:r>
            <a:r>
              <a:rPr lang="en-US" sz="2000" dirty="0" err="1" smtClean="0">
                <a:sym typeface="Wingdings" panose="05000000000000000000" pitchFamily="2" charset="2"/>
              </a:rPr>
              <a:t>ms-dos</a:t>
            </a:r>
            <a:r>
              <a:rPr lang="en-US" sz="2000" dirty="0" smtClean="0">
                <a:sym typeface="Wingdings" panose="05000000000000000000" pitchFamily="2" charset="2"/>
              </a:rPr>
              <a:t> </a:t>
            </a:r>
            <a:r>
              <a:rPr lang="en-US" sz="2000" dirty="0" err="1" smtClean="0">
                <a:sym typeface="Wingdings" panose="05000000000000000000" pitchFamily="2" charset="2"/>
              </a:rPr>
              <a:t>scener</a:t>
            </a:r>
            <a:r>
              <a:rPr lang="en-US" sz="2000" dirty="0" smtClean="0">
                <a:sym typeface="Wingdings" panose="05000000000000000000" pitchFamily="2" charset="2"/>
              </a:rPr>
              <a:t> 101” guide – development tools and environment</a:t>
            </a:r>
          </a:p>
          <a:p>
            <a:pPr>
              <a:spcBef>
                <a:spcPts val="0"/>
              </a:spcBef>
            </a:pPr>
            <a:r>
              <a:rPr lang="en-US" sz="2000" dirty="0" smtClean="0">
                <a:sym typeface="Wingdings" panose="05000000000000000000" pitchFamily="2" charset="2"/>
              </a:rPr>
              <a:t>…and maybe even some </a:t>
            </a:r>
            <a:r>
              <a:rPr lang="en-US" sz="2000" dirty="0" err="1" smtClean="0">
                <a:sym typeface="Wingdings" panose="05000000000000000000" pitchFamily="2" charset="2"/>
              </a:rPr>
              <a:t>livecoding</a:t>
            </a:r>
            <a:r>
              <a:rPr lang="en-US" sz="2000" dirty="0" smtClean="0">
                <a:sym typeface="Wingdings" panose="05000000000000000000" pitchFamily="2" charset="2"/>
              </a:rPr>
              <a:t> (if we have enough free time :)</a:t>
            </a:r>
            <a:endParaRPr lang="en-US" sz="2000" dirty="0">
              <a:sym typeface="Wingdings" panose="05000000000000000000" pitchFamily="2" charset="2"/>
            </a:endParaRPr>
          </a:p>
        </p:txBody>
      </p:sp>
    </p:spTree>
    <p:extLst>
      <p:ext uri="{BB962C8B-B14F-4D97-AF65-F5344CB8AC3E}">
        <p14:creationId xmlns:p14="http://schemas.microsoft.com/office/powerpoint/2010/main" val="132582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20</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4" name="Прямоугольник 13"/>
          <p:cNvSpPr/>
          <p:nvPr/>
        </p:nvSpPr>
        <p:spPr>
          <a:xfrm>
            <a:off x="323528" y="952440"/>
            <a:ext cx="8424936" cy="646331"/>
          </a:xfrm>
          <a:prstGeom prst="rect">
            <a:avLst/>
          </a:prstGeom>
        </p:spPr>
        <p:txBody>
          <a:bodyPr wrap="square">
            <a:spAutoFit/>
          </a:bodyPr>
          <a:lstStyle/>
          <a:p>
            <a:r>
              <a:rPr lang="en-US" dirty="0">
                <a:sym typeface="Wingdings" panose="05000000000000000000" pitchFamily="2" charset="2"/>
              </a:rPr>
              <a:t> </a:t>
            </a:r>
            <a:r>
              <a:rPr lang="en-US" dirty="0" smtClean="0">
                <a:sym typeface="Wingdings" panose="05000000000000000000" pitchFamily="2" charset="2"/>
              </a:rPr>
              <a:t>oh. by the way, all of my </a:t>
            </a:r>
            <a:r>
              <a:rPr lang="en-US" dirty="0" err="1" smtClean="0">
                <a:sym typeface="Wingdings" panose="05000000000000000000" pitchFamily="2" charset="2"/>
              </a:rPr>
              <a:t>Watcom</a:t>
            </a:r>
            <a:r>
              <a:rPr lang="en-US" dirty="0" smtClean="0">
                <a:sym typeface="Wingdings" panose="05000000000000000000" pitchFamily="2" charset="2"/>
              </a:rPr>
              <a:t> stuff had been open sourced </a:t>
            </a:r>
            <a:r>
              <a:rPr lang="en-US" dirty="0" smtClean="0">
                <a:sym typeface="Wingdings" panose="05000000000000000000" pitchFamily="2" charset="2"/>
              </a:rPr>
              <a:t>:) </a:t>
            </a:r>
            <a:r>
              <a:rPr lang="en-US" dirty="0">
                <a:sym typeface="Wingdings" panose="05000000000000000000" pitchFamily="2" charset="2"/>
              </a:rPr>
              <a:t/>
            </a:r>
            <a:br>
              <a:rPr lang="en-US" dirty="0">
                <a:sym typeface="Wingdings" panose="05000000000000000000" pitchFamily="2" charset="2"/>
              </a:rPr>
            </a:br>
            <a:r>
              <a:rPr lang="en-US" dirty="0">
                <a:sym typeface="Wingdings" panose="05000000000000000000" pitchFamily="2" charset="2"/>
                <a:hlinkClick r:id="rId3"/>
              </a:rPr>
              <a:t>https://</a:t>
            </a:r>
            <a:r>
              <a:rPr lang="en-US" dirty="0" smtClean="0">
                <a:sym typeface="Wingdings" panose="05000000000000000000" pitchFamily="2" charset="2"/>
                <a:hlinkClick r:id="rId3"/>
              </a:rPr>
              <a:t>github.com/wbcbz7/watcom-stuff</a:t>
            </a:r>
            <a:r>
              <a:rPr lang="en-US" dirty="0">
                <a:sym typeface="Wingdings" panose="05000000000000000000" pitchFamily="2" charset="2"/>
              </a:rPr>
              <a:t> </a:t>
            </a:r>
            <a:endParaRPr lang="en-US" dirty="0" smtClean="0">
              <a:sym typeface="Wingdings" panose="05000000000000000000" pitchFamily="2" charset="2"/>
            </a:endParaRPr>
          </a:p>
        </p:txBody>
      </p:sp>
      <p:pic>
        <p:nvPicPr>
          <p:cNvPr id="2050" name="Picture 2" descr="http://qrcoder.ru/code/?https%3A%2F%2Fgithub.com%2Fwbcbz7%2Fwatcom-stuff&amp;10&a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700" y="1419622"/>
            <a:ext cx="2942200" cy="294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6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pc and </a:t>
            </a:r>
            <a:r>
              <a:rPr lang="en-US" sz="3600" dirty="0" err="1" smtClean="0"/>
              <a:t>xt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21</a:t>
            </a:fld>
            <a:endParaRPr lang="ru-RU"/>
          </a:p>
        </p:txBody>
      </p:sp>
      <p:sp>
        <p:nvSpPr>
          <p:cNvPr id="8" name="Объект 2"/>
          <p:cNvSpPr txBox="1">
            <a:spLocks/>
          </p:cNvSpPr>
          <p:nvPr/>
        </p:nvSpPr>
        <p:spPr>
          <a:xfrm>
            <a:off x="323528" y="914753"/>
            <a:ext cx="561662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a:sym typeface="Wingdings" panose="05000000000000000000" pitchFamily="2" charset="2"/>
              </a:rPr>
              <a:t>o</a:t>
            </a:r>
            <a:r>
              <a:rPr lang="en-US" sz="1400" dirty="0" smtClean="0">
                <a:sym typeface="Wingdings" panose="05000000000000000000" pitchFamily="2" charset="2"/>
              </a:rPr>
              <a:t>riginally IBM didn’t even intended to step on personal computer market</a:t>
            </a:r>
          </a:p>
          <a:p>
            <a:pPr>
              <a:spcBef>
                <a:spcPts val="0"/>
              </a:spcBef>
            </a:pPr>
            <a:r>
              <a:rPr lang="en-US" sz="1400" dirty="0" smtClean="0">
                <a:sym typeface="Wingdings" panose="05000000000000000000" pitchFamily="2" charset="2"/>
              </a:rPr>
              <a:t>initial proposals were purchasing design from 3rd party like Atari, later IBM internal “Project Chess” working group developed a prototype</a:t>
            </a:r>
            <a:endParaRPr lang="en-US" sz="1400" dirty="0" smtClean="0">
              <a:sym typeface="Wingdings" panose="05000000000000000000" pitchFamily="2" charset="2"/>
            </a:endParaRPr>
          </a:p>
          <a:p>
            <a:pPr>
              <a:spcBef>
                <a:spcPts val="0"/>
              </a:spcBef>
            </a:pPr>
            <a:r>
              <a:rPr lang="en-US" sz="1400" dirty="0">
                <a:sym typeface="Wingdings" panose="05000000000000000000" pitchFamily="2" charset="2"/>
              </a:rPr>
              <a:t>s</a:t>
            </a:r>
            <a:r>
              <a:rPr lang="en-US" sz="1400" dirty="0" smtClean="0">
                <a:sym typeface="Wingdings" panose="05000000000000000000" pitchFamily="2" charset="2"/>
              </a:rPr>
              <a:t>everal CPUs were considered, notably TMS9900, MC68000 and i8086</a:t>
            </a:r>
            <a:endParaRPr lang="en-US" sz="1400" dirty="0" smtClean="0">
              <a:sym typeface="Wingdings" panose="05000000000000000000" pitchFamily="2" charset="2"/>
            </a:endParaRPr>
          </a:p>
          <a:p>
            <a:pPr>
              <a:spcBef>
                <a:spcPts val="0"/>
              </a:spcBef>
            </a:pPr>
            <a:r>
              <a:rPr lang="en-US" sz="1400" dirty="0">
                <a:sym typeface="Wingdings" panose="05000000000000000000" pitchFamily="2" charset="2"/>
              </a:rPr>
              <a:t>i</a:t>
            </a:r>
            <a:r>
              <a:rPr lang="en-US" sz="1400" dirty="0" smtClean="0">
                <a:sym typeface="Wingdings" panose="05000000000000000000" pitchFamily="2" charset="2"/>
              </a:rPr>
              <a:t>n the end, i8088 (striped-down 8 bit bus 8086 variant) was </a:t>
            </a:r>
            <a:r>
              <a:rPr lang="en-US" sz="1400" dirty="0" err="1" smtClean="0">
                <a:sym typeface="Wingdings" panose="05000000000000000000" pitchFamily="2" charset="2"/>
              </a:rPr>
              <a:t>choosen</a:t>
            </a:r>
            <a:endParaRPr lang="en-US" sz="1400" dirty="0" smtClean="0">
              <a:sym typeface="Wingdings" panose="05000000000000000000" pitchFamily="2" charset="2"/>
            </a:endParaRPr>
          </a:p>
          <a:p>
            <a:pPr marL="0" indent="0">
              <a:spcBef>
                <a:spcPts val="0"/>
              </a:spcBef>
              <a:buNone/>
            </a:pPr>
            <a:endParaRPr lang="en-US" sz="1400" dirty="0" smtClean="0">
              <a:sym typeface="Wingdings" panose="05000000000000000000" pitchFamily="2" charset="2"/>
            </a:endParaRPr>
          </a:p>
          <a:p>
            <a:pPr marL="0" indent="0">
              <a:spcBef>
                <a:spcPts val="0"/>
              </a:spcBef>
              <a:buNone/>
            </a:pPr>
            <a:r>
              <a:rPr lang="en-US" sz="1400" dirty="0">
                <a:sym typeface="Wingdings" panose="05000000000000000000" pitchFamily="2" charset="2"/>
              </a:rPr>
              <a:t>i</a:t>
            </a:r>
            <a:r>
              <a:rPr lang="en-US" sz="1400" dirty="0" smtClean="0">
                <a:sym typeface="Wingdings" panose="05000000000000000000" pitchFamily="2" charset="2"/>
              </a:rPr>
              <a:t>n August</a:t>
            </a:r>
            <a:r>
              <a:rPr lang="en-US" sz="1400" dirty="0" smtClean="0">
                <a:sym typeface="Wingdings" panose="05000000000000000000" pitchFamily="2" charset="2"/>
              </a:rPr>
              <a:t> 12, 1981 - IBM PC was introduced, with i8088 CPU, optional 8087 FPU, and 64 KB of RAM (expandable up to 256 KB), 5.25 inch single/double side FDDs and MDA or CGA display adapter</a:t>
            </a:r>
          </a:p>
          <a:p>
            <a:pPr>
              <a:spcBef>
                <a:spcPts val="0"/>
              </a:spcBef>
            </a:pPr>
            <a:r>
              <a:rPr lang="en-US" sz="1400" dirty="0" smtClean="0"/>
              <a:t>became a large success, sales </a:t>
            </a:r>
            <a:r>
              <a:rPr lang="en-US" sz="1400" dirty="0"/>
              <a:t>exceeded IBM's expectations by as much as 800%, shipping 40,000 PCs a month at one </a:t>
            </a:r>
            <a:r>
              <a:rPr lang="en-US" sz="1400" dirty="0" smtClean="0"/>
              <a:t>point.</a:t>
            </a:r>
          </a:p>
          <a:p>
            <a:pPr>
              <a:spcBef>
                <a:spcPts val="0"/>
              </a:spcBef>
            </a:pPr>
            <a:r>
              <a:rPr lang="en-US" sz="1400" dirty="0">
                <a:sym typeface="Wingdings" panose="05000000000000000000" pitchFamily="2" charset="2"/>
              </a:rPr>
              <a:t>s</a:t>
            </a:r>
            <a:r>
              <a:rPr lang="en-US" sz="1400" dirty="0" smtClean="0">
                <a:sym typeface="Wingdings" panose="05000000000000000000" pitchFamily="2" charset="2"/>
              </a:rPr>
              <a:t>hipped with PC-DOS (customized IBM version of MS-DOS ), eventually made Microsoft the #1 software developer</a:t>
            </a:r>
          </a:p>
          <a:p>
            <a:pPr>
              <a:spcBef>
                <a:spcPts val="0"/>
              </a:spcBef>
            </a:pPr>
            <a:r>
              <a:rPr lang="en-US" sz="1400" dirty="0" smtClean="0">
                <a:sym typeface="Wingdings" panose="05000000000000000000" pitchFamily="2" charset="2"/>
              </a:rPr>
              <a:t>gained instant and widespread software and hardware support</a:t>
            </a:r>
          </a:p>
          <a:p>
            <a:pPr lvl="1">
              <a:spcBef>
                <a:spcPts val="0"/>
              </a:spcBef>
            </a:pPr>
            <a:r>
              <a:rPr lang="en-US" sz="1000" dirty="0">
                <a:sym typeface="Wingdings" panose="05000000000000000000" pitchFamily="2" charset="2"/>
              </a:rPr>
              <a:t>o</a:t>
            </a:r>
            <a:r>
              <a:rPr lang="en-US" sz="1000" dirty="0" smtClean="0">
                <a:sym typeface="Wingdings" panose="05000000000000000000" pitchFamily="2" charset="2"/>
              </a:rPr>
              <a:t>pen architecture and simple design extremely encouraged </a:t>
            </a:r>
            <a:r>
              <a:rPr lang="en-US" sz="1000" dirty="0">
                <a:sym typeface="Wingdings" panose="05000000000000000000" pitchFamily="2" charset="2"/>
              </a:rPr>
              <a:t>n</a:t>
            </a:r>
            <a:r>
              <a:rPr lang="en-US" sz="1000" dirty="0" smtClean="0">
                <a:sym typeface="Wingdings" panose="05000000000000000000" pitchFamily="2" charset="2"/>
              </a:rPr>
              <a:t>ew developers</a:t>
            </a:r>
          </a:p>
          <a:p>
            <a:pPr>
              <a:spcBef>
                <a:spcPts val="0"/>
              </a:spcBef>
            </a:pPr>
            <a:endParaRPr lang="en-US" sz="1400" dirty="0" smtClean="0">
              <a:sym typeface="Wingdings" panose="05000000000000000000" pitchFamily="2" charset="2"/>
            </a:endParaRPr>
          </a:p>
          <a:p>
            <a:pPr marL="0" indent="0">
              <a:spcBef>
                <a:spcPts val="0"/>
              </a:spcBef>
              <a:buNone/>
            </a:pPr>
            <a:r>
              <a:rPr lang="en-US" sz="1400" dirty="0" smtClean="0">
                <a:sym typeface="Wingdings" panose="05000000000000000000" pitchFamily="2" charset="2"/>
              </a:rPr>
              <a:t>Later, in 1982, PC/XT entered the market</a:t>
            </a:r>
          </a:p>
          <a:p>
            <a:pPr>
              <a:spcBef>
                <a:spcPts val="0"/>
              </a:spcBef>
            </a:pPr>
            <a:r>
              <a:rPr lang="en-US" sz="1400" dirty="0" smtClean="0">
                <a:sym typeface="Wingdings" panose="05000000000000000000" pitchFamily="2" charset="2"/>
              </a:rPr>
              <a:t>Added internal hard disk, </a:t>
            </a:r>
            <a:r>
              <a:rPr lang="en-US" sz="1400" dirty="0" err="1" smtClean="0">
                <a:sym typeface="Wingdings" panose="05000000000000000000" pitchFamily="2" charset="2"/>
              </a:rPr>
              <a:t>entended</a:t>
            </a:r>
            <a:r>
              <a:rPr lang="en-US" sz="1400" dirty="0" smtClean="0">
                <a:sym typeface="Wingdings" panose="05000000000000000000" pitchFamily="2" charset="2"/>
              </a:rPr>
              <a:t> expansion capability, pumped memory capacity up to 640 KB </a:t>
            </a:r>
          </a:p>
        </p:txBody>
      </p:sp>
      <p:pic>
        <p:nvPicPr>
          <p:cNvPr id="3076" name="Picture 4" descr="https://upload.wikimedia.org/wikipedia/en/thumb/1/11/IBM_PC_XT_5160.JPG/800px-IBM_PC_XT_5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1096520"/>
            <a:ext cx="2592288" cy="345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047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a:t>
            </a:r>
            <a:r>
              <a:rPr lang="en-US" sz="3600" dirty="0" smtClean="0"/>
              <a:t>pc/</a:t>
            </a:r>
            <a:r>
              <a:rPr lang="en-US" sz="3600" dirty="0" err="1" smtClean="0"/>
              <a:t>jr</a:t>
            </a:r>
            <a:r>
              <a:rPr lang="en-US" sz="3600" dirty="0" smtClean="0"/>
              <a:t> and </a:t>
            </a:r>
            <a:r>
              <a:rPr lang="en-US" sz="3600" dirty="0" err="1" smtClean="0"/>
              <a:t>tandy</a:t>
            </a:r>
            <a:r>
              <a:rPr lang="en-US" sz="3600" dirty="0" smtClean="0"/>
              <a:t> 1000</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22</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smtClean="0">
                <a:sym typeface="Wingdings" panose="05000000000000000000" pitchFamily="2" charset="2"/>
              </a:rPr>
              <a:t>With the success of original PC, IBM  tried to enter home and entertainment market with </a:t>
            </a:r>
            <a:r>
              <a:rPr lang="en-US" sz="1400" dirty="0" err="1" smtClean="0">
                <a:sym typeface="Wingdings" panose="05000000000000000000" pitchFamily="2" charset="2"/>
              </a:rPr>
              <a:t>PCjr</a:t>
            </a:r>
            <a:r>
              <a:rPr lang="en-US" sz="1400" dirty="0" smtClean="0">
                <a:sym typeface="Wingdings" panose="05000000000000000000" pitchFamily="2" charset="2"/>
              </a:rPr>
              <a:t> in 1984</a:t>
            </a:r>
            <a:endParaRPr lang="en-US" sz="1400" dirty="0">
              <a:sym typeface="Wingdings" panose="05000000000000000000" pitchFamily="2" charset="2"/>
            </a:endParaRPr>
          </a:p>
          <a:p>
            <a:pPr>
              <a:spcBef>
                <a:spcPts val="0"/>
              </a:spcBef>
            </a:pPr>
            <a:r>
              <a:rPr lang="en-US" sz="1400" dirty="0">
                <a:sym typeface="Wingdings" panose="05000000000000000000" pitchFamily="2" charset="2"/>
              </a:rPr>
              <a:t>e</a:t>
            </a:r>
            <a:r>
              <a:rPr lang="en-US" sz="1400" dirty="0" smtClean="0">
                <a:sym typeface="Wingdings" panose="05000000000000000000" pitchFamily="2" charset="2"/>
              </a:rPr>
              <a:t>nhanced sound and graphics capabilities</a:t>
            </a:r>
          </a:p>
          <a:p>
            <a:pPr>
              <a:spcBef>
                <a:spcPts val="0"/>
              </a:spcBef>
            </a:pPr>
            <a:r>
              <a:rPr lang="en-US" sz="1400" dirty="0" smtClean="0">
                <a:sym typeface="Wingdings" panose="05000000000000000000" pitchFamily="2" charset="2"/>
              </a:rPr>
              <a:t>64 or 128 KB of unified (CPU and video controller shared) </a:t>
            </a:r>
            <a:r>
              <a:rPr lang="en-US" sz="1400" dirty="0" smtClean="0">
                <a:sym typeface="Wingdings" panose="05000000000000000000" pitchFamily="2" charset="2"/>
              </a:rPr>
              <a:t>RAM </a:t>
            </a:r>
          </a:p>
          <a:p>
            <a:pPr>
              <a:spcBef>
                <a:spcPts val="0"/>
              </a:spcBef>
            </a:pPr>
            <a:r>
              <a:rPr lang="en-US" sz="1400" dirty="0">
                <a:sym typeface="Wingdings" panose="05000000000000000000" pitchFamily="2" charset="2"/>
              </a:rPr>
              <a:t>i</a:t>
            </a:r>
            <a:r>
              <a:rPr lang="en-US" sz="1400" dirty="0" smtClean="0">
                <a:sym typeface="Wingdings" panose="05000000000000000000" pitchFamily="2" charset="2"/>
              </a:rPr>
              <a:t>nternal 5.25’ floppy drive and cartridge slot</a:t>
            </a:r>
          </a:p>
          <a:p>
            <a:pPr marL="0" indent="0">
              <a:spcBef>
                <a:spcPts val="0"/>
              </a:spcBef>
              <a:buNone/>
            </a:pPr>
            <a:r>
              <a:rPr lang="en-US" sz="1400" dirty="0">
                <a:sym typeface="Wingdings" panose="05000000000000000000" pitchFamily="2" charset="2"/>
              </a:rPr>
              <a:t>e</a:t>
            </a:r>
            <a:r>
              <a:rPr lang="en-US" sz="1400" dirty="0" smtClean="0">
                <a:sym typeface="Wingdings" panose="05000000000000000000" pitchFamily="2" charset="2"/>
              </a:rPr>
              <a:t>nded up with numerous manufacturing and compatibility issues, becoming a failure</a:t>
            </a:r>
          </a:p>
          <a:p>
            <a:pPr>
              <a:spcBef>
                <a:spcPts val="0"/>
              </a:spcBef>
            </a:pPr>
            <a:r>
              <a:rPr lang="en-US" sz="1400" dirty="0">
                <a:sym typeface="Wingdings" panose="05000000000000000000" pitchFamily="2" charset="2"/>
              </a:rPr>
              <a:t>n</a:t>
            </a:r>
            <a:r>
              <a:rPr lang="en-US" sz="1400" dirty="0" smtClean="0">
                <a:sym typeface="Wingdings" panose="05000000000000000000" pitchFamily="2" charset="2"/>
              </a:rPr>
              <a:t>evertheless, some games take advantage of </a:t>
            </a:r>
            <a:r>
              <a:rPr lang="en-US" sz="1400" dirty="0" err="1" smtClean="0">
                <a:sym typeface="Wingdings" panose="05000000000000000000" pitchFamily="2" charset="2"/>
              </a:rPr>
              <a:t>PCjr</a:t>
            </a:r>
            <a:r>
              <a:rPr lang="en-US" sz="1400" dirty="0" smtClean="0">
                <a:sym typeface="Wingdings" panose="05000000000000000000" pitchFamily="2" charset="2"/>
              </a:rPr>
              <a:t> capabilities</a:t>
            </a:r>
          </a:p>
          <a:p>
            <a:pPr>
              <a:spcBef>
                <a:spcPts val="0"/>
              </a:spcBef>
            </a:pPr>
            <a:endParaRPr lang="en-US" sz="1400" dirty="0">
              <a:sym typeface="Wingdings" panose="05000000000000000000" pitchFamily="2" charset="2"/>
            </a:endParaRPr>
          </a:p>
          <a:p>
            <a:pPr marL="0" indent="0">
              <a:spcBef>
                <a:spcPts val="0"/>
              </a:spcBef>
              <a:buNone/>
            </a:pPr>
            <a:r>
              <a:rPr lang="en-US" sz="1400" dirty="0" smtClean="0">
                <a:sym typeface="Wingdings" panose="05000000000000000000" pitchFamily="2" charset="2"/>
              </a:rPr>
              <a:t>Tandy 1000 was produced by Tandy Corporation for Radio Shack shops, introduced in 1984</a:t>
            </a:r>
          </a:p>
          <a:p>
            <a:pPr>
              <a:spcBef>
                <a:spcPts val="0"/>
              </a:spcBef>
            </a:pPr>
            <a:r>
              <a:rPr lang="en-US" sz="1400" dirty="0">
                <a:sym typeface="Wingdings" panose="05000000000000000000" pitchFamily="2" charset="2"/>
              </a:rPr>
              <a:t>b</a:t>
            </a:r>
            <a:r>
              <a:rPr lang="en-US" sz="1400" dirty="0" smtClean="0">
                <a:sym typeface="Wingdings" panose="05000000000000000000" pitchFamily="2" charset="2"/>
              </a:rPr>
              <a:t>asically with same capabilities as </a:t>
            </a:r>
            <a:r>
              <a:rPr lang="en-US" sz="1400" dirty="0" err="1" smtClean="0">
                <a:sym typeface="Wingdings" panose="05000000000000000000" pitchFamily="2" charset="2"/>
              </a:rPr>
              <a:t>PCjr</a:t>
            </a:r>
            <a:r>
              <a:rPr lang="en-US" sz="1400" dirty="0" smtClean="0">
                <a:sym typeface="Wingdings" panose="05000000000000000000" pitchFamily="2" charset="2"/>
              </a:rPr>
              <a:t>, but fixed obvious flaws like allowing easier memory expansion and DOS compatibility</a:t>
            </a:r>
          </a:p>
          <a:p>
            <a:pPr>
              <a:spcBef>
                <a:spcPts val="0"/>
              </a:spcBef>
            </a:pPr>
            <a:r>
              <a:rPr lang="en-US" sz="1400" dirty="0" smtClean="0">
                <a:sym typeface="Wingdings" panose="05000000000000000000" pitchFamily="2" charset="2"/>
              </a:rPr>
              <a:t>lower priced than most PC clones, received moderate success</a:t>
            </a:r>
          </a:p>
          <a:p>
            <a:pPr>
              <a:spcBef>
                <a:spcPts val="0"/>
              </a:spcBef>
            </a:pPr>
            <a:r>
              <a:rPr lang="en-US" sz="1400" dirty="0">
                <a:sym typeface="Wingdings" panose="05000000000000000000" pitchFamily="2" charset="2"/>
              </a:rPr>
              <a:t>l</a:t>
            </a:r>
            <a:r>
              <a:rPr lang="en-US" sz="1400" dirty="0" smtClean="0">
                <a:sym typeface="Wingdings" panose="05000000000000000000" pitchFamily="2" charset="2"/>
              </a:rPr>
              <a:t>ater SX/LX models further fixed compatibility issues and added more features</a:t>
            </a:r>
            <a:endParaRPr lang="en-US" sz="1400" dirty="0">
              <a:sym typeface="Wingdings" panose="05000000000000000000" pitchFamily="2" charset="2"/>
            </a:endParaRPr>
          </a:p>
          <a:p>
            <a:pPr marL="0" indent="0">
              <a:spcBef>
                <a:spcPts val="0"/>
              </a:spcBef>
              <a:buNone/>
            </a:pPr>
            <a:endParaRPr lang="en-US" sz="1400" dirty="0">
              <a:sym typeface="Wingdings" panose="05000000000000000000" pitchFamily="2" charset="2"/>
            </a:endParaRPr>
          </a:p>
        </p:txBody>
      </p:sp>
      <p:pic>
        <p:nvPicPr>
          <p:cNvPr id="6146" name="Picture 2" descr="Ibm pcjr with displ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880462"/>
            <a:ext cx="1995550" cy="24490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andy 1000 computer origin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7604" y="2863052"/>
            <a:ext cx="2232248" cy="189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489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pc/at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23</a:t>
            </a:fld>
            <a:endParaRPr lang="ru-RU"/>
          </a:p>
        </p:txBody>
      </p:sp>
      <p:sp>
        <p:nvSpPr>
          <p:cNvPr id="8" name="Объект 2"/>
          <p:cNvSpPr txBox="1">
            <a:spLocks/>
          </p:cNvSpPr>
          <p:nvPr/>
        </p:nvSpPr>
        <p:spPr>
          <a:xfrm>
            <a:off x="179512" y="914753"/>
            <a:ext cx="4752528"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smtClean="0">
                <a:sym typeface="Wingdings" panose="05000000000000000000" pitchFamily="2" charset="2"/>
              </a:rPr>
              <a:t>Released in 1984, marks the start of new PC era </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new Intel 80286 CPU at 6 or 8 MHz</a:t>
            </a:r>
          </a:p>
          <a:p>
            <a:pPr>
              <a:spcBef>
                <a:spcPts val="0"/>
              </a:spcBef>
            </a:pPr>
            <a:r>
              <a:rPr lang="en-US" sz="1600" dirty="0">
                <a:sym typeface="Wingdings" panose="05000000000000000000" pitchFamily="2" charset="2"/>
              </a:rPr>
              <a:t>e</a:t>
            </a:r>
            <a:r>
              <a:rPr lang="en-US" sz="1600" dirty="0" smtClean="0">
                <a:sym typeface="Wingdings" panose="05000000000000000000" pitchFamily="2" charset="2"/>
              </a:rPr>
              <a:t>xtended XT system bus to 16 bit (later known as ISA)</a:t>
            </a:r>
          </a:p>
          <a:p>
            <a:pPr>
              <a:spcBef>
                <a:spcPts val="0"/>
              </a:spcBef>
            </a:pPr>
            <a:r>
              <a:rPr lang="en-US" sz="1600" dirty="0" smtClean="0">
                <a:sym typeface="Wingdings" panose="05000000000000000000" pitchFamily="2" charset="2"/>
              </a:rPr>
              <a:t>optionally bundled with new EGA graphics adapter</a:t>
            </a:r>
          </a:p>
          <a:p>
            <a:pPr>
              <a:spcBef>
                <a:spcPts val="0"/>
              </a:spcBef>
            </a:pPr>
            <a:r>
              <a:rPr lang="en-US" sz="1600" dirty="0">
                <a:sym typeface="Wingdings" panose="05000000000000000000" pitchFamily="2" charset="2"/>
              </a:rPr>
              <a:t>e</a:t>
            </a:r>
            <a:r>
              <a:rPr lang="en-US" sz="1600" dirty="0" smtClean="0">
                <a:sym typeface="Wingdings" panose="05000000000000000000" pitchFamily="2" charset="2"/>
              </a:rPr>
              <a:t>nhanced IRQ and DMA support (16 IRQs </a:t>
            </a:r>
            <a:r>
              <a:rPr lang="en-US" sz="1600" dirty="0" err="1" smtClean="0">
                <a:sym typeface="Wingdings" panose="05000000000000000000" pitchFamily="2" charset="2"/>
              </a:rPr>
              <a:t>vs</a:t>
            </a:r>
            <a:r>
              <a:rPr lang="en-US" sz="1600" dirty="0" smtClean="0">
                <a:sym typeface="Wingdings" panose="05000000000000000000" pitchFamily="2" charset="2"/>
              </a:rPr>
              <a:t> 8 in XT, added 3 16-bit DMA channels</a:t>
            </a:r>
            <a:r>
              <a:rPr lang="en-US" sz="1600" dirty="0">
                <a:sym typeface="Wingdings" panose="05000000000000000000" pitchFamily="2" charset="2"/>
              </a:rPr>
              <a:t>)</a:t>
            </a:r>
            <a:endParaRPr lang="en-US" sz="1600" dirty="0" smtClean="0">
              <a:sym typeface="Wingdings" panose="05000000000000000000" pitchFamily="2" charset="2"/>
            </a:endParaRPr>
          </a:p>
          <a:p>
            <a:pPr>
              <a:spcBef>
                <a:spcPts val="0"/>
              </a:spcBef>
            </a:pPr>
            <a:r>
              <a:rPr lang="en-US" sz="1600" dirty="0">
                <a:sym typeface="Wingdings" panose="05000000000000000000" pitchFamily="2" charset="2"/>
              </a:rPr>
              <a:t>b</a:t>
            </a:r>
            <a:r>
              <a:rPr lang="en-US" sz="1600" dirty="0" smtClean="0">
                <a:sym typeface="Wingdings" panose="05000000000000000000" pitchFamily="2" charset="2"/>
              </a:rPr>
              <a:t>attery-backed real-time clock using MC146818 IC, with additional storage for date, time and system settings</a:t>
            </a:r>
            <a:endParaRPr lang="en-US" sz="1600" dirty="0">
              <a:sym typeface="Wingdings" panose="05000000000000000000" pitchFamily="2" charset="2"/>
            </a:endParaRPr>
          </a:p>
          <a:p>
            <a:pPr>
              <a:spcBef>
                <a:spcPts val="0"/>
              </a:spcBef>
            </a:pPr>
            <a:r>
              <a:rPr lang="en-US" sz="1600" dirty="0">
                <a:sym typeface="Wingdings" panose="05000000000000000000" pitchFamily="2" charset="2"/>
              </a:rPr>
              <a:t>e</a:t>
            </a:r>
            <a:r>
              <a:rPr lang="en-US" sz="1600" dirty="0" smtClean="0">
                <a:sym typeface="Wingdings" panose="05000000000000000000" pitchFamily="2" charset="2"/>
              </a:rPr>
              <a:t>xpanded memory capacity up to 16 MB</a:t>
            </a:r>
          </a:p>
          <a:p>
            <a:pPr>
              <a:spcBef>
                <a:spcPts val="0"/>
              </a:spcBef>
            </a:pPr>
            <a:r>
              <a:rPr lang="en-US" sz="1600" dirty="0" smtClean="0">
                <a:sym typeface="Wingdings" panose="05000000000000000000" pitchFamily="2" charset="2"/>
              </a:rPr>
              <a:t>1.2 MB 5.25 FDDs and 16-bit hard disk controller</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st</a:t>
            </a:r>
            <a:r>
              <a:rPr lang="en-US" sz="1600" dirty="0" smtClean="0">
                <a:sym typeface="Wingdings" panose="05000000000000000000" pitchFamily="2" charset="2"/>
              </a:rPr>
              <a:t>ill being functionally open design, actively cloned by many vendors</a:t>
            </a:r>
          </a:p>
          <a:p>
            <a:pPr lvl="1">
              <a:spcBef>
                <a:spcPts val="0"/>
              </a:spcBef>
            </a:pPr>
            <a:r>
              <a:rPr lang="en-US" sz="1200" dirty="0">
                <a:sym typeface="Wingdings" panose="05000000000000000000" pitchFamily="2" charset="2"/>
              </a:rPr>
              <a:t>m</a:t>
            </a:r>
            <a:r>
              <a:rPr lang="en-US" sz="1200" dirty="0" smtClean="0">
                <a:sym typeface="Wingdings" panose="05000000000000000000" pitchFamily="2" charset="2"/>
              </a:rPr>
              <a:t>odern PCs are also retain “AT compatibility” :)</a:t>
            </a:r>
            <a:endParaRPr lang="en-US" sz="1200" dirty="0" smtClean="0">
              <a:sym typeface="Wingdings" panose="05000000000000000000" pitchFamily="2" charset="2"/>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064" y="1275606"/>
            <a:ext cx="3927984" cy="2618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9786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ps/2</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24</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smtClean="0">
                <a:sym typeface="Wingdings" panose="05000000000000000000" pitchFamily="2" charset="2"/>
              </a:rPr>
              <a:t>introduced in 1987 </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wide range of models – from 8086-based Model 20/25 to high-performance 486 and Pentium machines</a:t>
            </a:r>
          </a:p>
          <a:p>
            <a:pPr>
              <a:spcBef>
                <a:spcPts val="0"/>
              </a:spcBef>
            </a:pPr>
            <a:r>
              <a:rPr lang="en-US" sz="1600" dirty="0" smtClean="0">
                <a:sym typeface="Wingdings" panose="05000000000000000000" pitchFamily="2" charset="2"/>
              </a:rPr>
              <a:t>software compatible with PC and AT, much like other PC clones</a:t>
            </a:r>
          </a:p>
          <a:p>
            <a:pPr>
              <a:spcBef>
                <a:spcPts val="0"/>
              </a:spcBef>
            </a:pPr>
            <a:r>
              <a:rPr lang="en-US" sz="1600" dirty="0" smtClean="0">
                <a:sym typeface="Wingdings" panose="05000000000000000000" pitchFamily="2" charset="2"/>
              </a:rPr>
              <a:t>introduced 3.5 inch floppy drives, PS/2 keyboard and mouse interfaces, VGA display adapter and 72-pin SIMM memory modules</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moved from 8/16-bit ISA bus to proprietary MCA bus, increasing performance but also locking out independent vendors</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overall </a:t>
            </a:r>
            <a:r>
              <a:rPr lang="en-US" sz="1600" dirty="0">
                <a:sym typeface="Wingdings" panose="05000000000000000000" pitchFamily="2" charset="2"/>
              </a:rPr>
              <a:t>being </a:t>
            </a:r>
            <a:r>
              <a:rPr lang="en-US" sz="1600" dirty="0" smtClean="0">
                <a:sym typeface="Wingdings" panose="05000000000000000000" pitchFamily="2" charset="2"/>
              </a:rPr>
              <a:t>more an </a:t>
            </a:r>
            <a:r>
              <a:rPr lang="en-US" sz="1600" dirty="0">
                <a:sym typeface="Wingdings" panose="05000000000000000000" pitchFamily="2" charset="2"/>
              </a:rPr>
              <a:t>attempt to control the entire PC </a:t>
            </a:r>
            <a:r>
              <a:rPr lang="en-US" sz="1600" dirty="0" smtClean="0">
                <a:sym typeface="Wingdings" panose="05000000000000000000" pitchFamily="2" charset="2"/>
              </a:rPr>
              <a:t>market, ultimately failed</a:t>
            </a:r>
          </a:p>
          <a:p>
            <a:pPr lvl="1">
              <a:spcBef>
                <a:spcPts val="0"/>
              </a:spcBef>
            </a:pPr>
            <a:r>
              <a:rPr lang="en-US" sz="1200" dirty="0" smtClean="0">
                <a:sym typeface="Wingdings" panose="05000000000000000000" pitchFamily="2" charset="2"/>
              </a:rPr>
              <a:t>IBM then turned into niche PC vendor, with notable ThinkPad laptop series</a:t>
            </a:r>
            <a:endParaRPr lang="en-US" sz="1200" dirty="0">
              <a:sym typeface="Wingdings" panose="05000000000000000000" pitchFamily="2" charset="2"/>
            </a:endParaRPr>
          </a:p>
          <a:p>
            <a:pPr>
              <a:spcBef>
                <a:spcPts val="0"/>
              </a:spcBef>
            </a:pPr>
            <a:endParaRPr lang="en-US" sz="1600" dirty="0" smtClean="0">
              <a:sym typeface="Wingdings" panose="05000000000000000000" pitchFamily="2" charset="2"/>
            </a:endParaRPr>
          </a:p>
        </p:txBody>
      </p:sp>
      <p:sp>
        <p:nvSpPr>
          <p:cNvPr id="2" name="AutoShape 4" descr="https://upload.wikimedia.org/wikipedia/commons/c/ca/Personal_System_2_Model_25.png"/>
          <p:cNvSpPr>
            <a:spLocks noChangeAspect="1" noChangeArrowheads="1"/>
          </p:cNvSpPr>
          <p:nvPr/>
        </p:nvSpPr>
        <p:spPr bwMode="auto">
          <a:xfrm>
            <a:off x="155575" y="-2879725"/>
            <a:ext cx="5267325" cy="6000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48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0591" y="1307008"/>
            <a:ext cx="2632721" cy="2994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6190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smtClean="0"/>
              <a:t>meet the </a:t>
            </a:r>
            <a:r>
              <a:rPr lang="en-US" sz="3600" dirty="0" smtClean="0"/>
              <a:t>clones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25</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smtClean="0">
                <a:sym typeface="Wingdings" panose="05000000000000000000" pitchFamily="2" charset="2"/>
              </a:rPr>
              <a:t>After IBM PC success, other companies started to produce functional or full clones of original machine, often with expanded capabilities</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IBM published schematics and detailed operation info in Technical Reference manuals, only BIOS remained copyrighted</a:t>
            </a:r>
          </a:p>
          <a:p>
            <a:pPr lvl="1">
              <a:spcBef>
                <a:spcPts val="0"/>
              </a:spcBef>
            </a:pPr>
            <a:r>
              <a:rPr lang="en-US" sz="1200" dirty="0" smtClean="0">
                <a:sym typeface="Wingdings" panose="05000000000000000000" pitchFamily="2" charset="2"/>
              </a:rPr>
              <a:t>se</a:t>
            </a:r>
            <a:r>
              <a:rPr lang="en-US" sz="1200" dirty="0" smtClean="0">
                <a:sym typeface="Wingdings" panose="05000000000000000000" pitchFamily="2" charset="2"/>
              </a:rPr>
              <a:t>veral vendors made clean room implementations, notably American Megatrends</a:t>
            </a:r>
            <a:r>
              <a:rPr lang="en-US" sz="1200" dirty="0" smtClean="0">
                <a:sym typeface="Wingdings" panose="05000000000000000000" pitchFamily="2" charset="2"/>
              </a:rPr>
              <a:t>, Phoenix and Award Software</a:t>
            </a:r>
            <a:endParaRPr lang="en-US" sz="1200" dirty="0" smtClean="0">
              <a:sym typeface="Wingdings" panose="05000000000000000000" pitchFamily="2" charset="2"/>
            </a:endParaRPr>
          </a:p>
          <a:p>
            <a:pPr>
              <a:spcBef>
                <a:spcPts val="0"/>
              </a:spcBef>
            </a:pPr>
            <a:r>
              <a:rPr lang="en-US" sz="1600" dirty="0" smtClean="0">
                <a:sym typeface="Wingdings" panose="05000000000000000000" pitchFamily="2" charset="2"/>
              </a:rPr>
              <a:t>1982’s Columbia Data Products MPC 1600 is the first 100% IBM PC compatible clone</a:t>
            </a:r>
          </a:p>
          <a:p>
            <a:pPr>
              <a:spcBef>
                <a:spcPts val="0"/>
              </a:spcBef>
            </a:pPr>
            <a:r>
              <a:rPr lang="en-US" sz="1600" dirty="0">
                <a:sym typeface="Wingdings" panose="05000000000000000000" pitchFamily="2" charset="2"/>
              </a:rPr>
              <a:t>f</a:t>
            </a:r>
            <a:r>
              <a:rPr lang="en-US" sz="1600" dirty="0" smtClean="0">
                <a:sym typeface="Wingdings" panose="05000000000000000000" pitchFamily="2" charset="2"/>
              </a:rPr>
              <a:t>irst i386 PC was produced by Compaq in 1986, year before IBM PS/2</a:t>
            </a:r>
          </a:p>
          <a:p>
            <a:pPr>
              <a:spcBef>
                <a:spcPts val="0"/>
              </a:spcBef>
            </a:pPr>
            <a:r>
              <a:rPr lang="en-US" sz="1600" dirty="0" smtClean="0">
                <a:sym typeface="Wingdings" panose="05000000000000000000" pitchFamily="2" charset="2"/>
              </a:rPr>
              <a:t>by</a:t>
            </a:r>
            <a:r>
              <a:rPr lang="en-US" sz="1600" dirty="0" smtClean="0">
                <a:sym typeface="Wingdings" panose="05000000000000000000" pitchFamily="2" charset="2"/>
              </a:rPr>
              <a:t> the </a:t>
            </a:r>
            <a:r>
              <a:rPr lang="en-US" sz="1600" dirty="0" smtClean="0">
                <a:sym typeface="Wingdings" panose="05000000000000000000" pitchFamily="2" charset="2"/>
              </a:rPr>
              <a:t>end of 80s</a:t>
            </a:r>
            <a:r>
              <a:rPr lang="en-US" sz="1600" dirty="0" smtClean="0">
                <a:sym typeface="Wingdings" panose="05000000000000000000" pitchFamily="2" charset="2"/>
              </a:rPr>
              <a:t>, PC clones became dominant in market, and IBM eventually lost control under PC ecosystem</a:t>
            </a:r>
          </a:p>
          <a:p>
            <a:pPr lvl="1">
              <a:spcBef>
                <a:spcPts val="0"/>
              </a:spcBef>
            </a:pPr>
            <a:r>
              <a:rPr lang="en-US" sz="1200" dirty="0" smtClean="0">
                <a:sym typeface="Wingdings" panose="05000000000000000000" pitchFamily="2" charset="2"/>
              </a:rPr>
              <a:t>Intel and Microsoft became the leading force of PC evolution</a:t>
            </a:r>
            <a:endParaRPr lang="en-US" sz="1200" dirty="0">
              <a:sym typeface="Wingdings" panose="05000000000000000000" pitchFamily="2" charset="2"/>
            </a:endParaRPr>
          </a:p>
        </p:txBody>
      </p:sp>
      <p:pic>
        <p:nvPicPr>
          <p:cNvPr id="11266" name="Picture 2" descr="OLD-COMPUTERS.COM Museum ~ Columbia Data Products M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669" y="195486"/>
            <a:ext cx="1705372" cy="191001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7118652" y="2139702"/>
            <a:ext cx="1197764" cy="369332"/>
          </a:xfrm>
          <a:prstGeom prst="rect">
            <a:avLst/>
          </a:prstGeom>
        </p:spPr>
        <p:txBody>
          <a:bodyPr wrap="none">
            <a:spAutoFit/>
          </a:bodyPr>
          <a:lstStyle/>
          <a:p>
            <a:r>
              <a:rPr lang="en-US" dirty="0">
                <a:sym typeface="Wingdings" panose="05000000000000000000" pitchFamily="2" charset="2"/>
              </a:rPr>
              <a:t>MPC 1600 </a:t>
            </a:r>
            <a:endParaRPr lang="ru-RU" dirty="0"/>
          </a:p>
        </p:txBody>
      </p:sp>
      <p:pic>
        <p:nvPicPr>
          <p:cNvPr id="11268" name="Picture 4" descr="Compaq Deskpro 386 - The Silicon Under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9973" y="2568976"/>
            <a:ext cx="2187562" cy="1910168"/>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529972" y="4515966"/>
            <a:ext cx="2197525" cy="369332"/>
          </a:xfrm>
          <a:prstGeom prst="rect">
            <a:avLst/>
          </a:prstGeom>
        </p:spPr>
        <p:txBody>
          <a:bodyPr wrap="none">
            <a:spAutoFit/>
          </a:bodyPr>
          <a:lstStyle/>
          <a:p>
            <a:r>
              <a:rPr lang="en-US" dirty="0" smtClean="0">
                <a:sym typeface="Wingdings" panose="05000000000000000000" pitchFamily="2" charset="2"/>
              </a:rPr>
              <a:t>Compaq </a:t>
            </a:r>
            <a:r>
              <a:rPr lang="en-US" dirty="0" err="1" smtClean="0">
                <a:sym typeface="Wingdings" panose="05000000000000000000" pitchFamily="2" charset="2"/>
              </a:rPr>
              <a:t>Deskpro</a:t>
            </a:r>
            <a:r>
              <a:rPr lang="en-US" dirty="0" smtClean="0">
                <a:sym typeface="Wingdings" panose="05000000000000000000" pitchFamily="2" charset="2"/>
              </a:rPr>
              <a:t> 386</a:t>
            </a:r>
            <a:endParaRPr lang="ru-RU" dirty="0"/>
          </a:p>
        </p:txBody>
      </p:sp>
    </p:spTree>
    <p:extLst>
      <p:ext uri="{BB962C8B-B14F-4D97-AF65-F5344CB8AC3E}">
        <p14:creationId xmlns:p14="http://schemas.microsoft.com/office/powerpoint/2010/main" val="3329368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smtClean="0"/>
              <a:t>meet the </a:t>
            </a:r>
            <a:r>
              <a:rPr lang="en-US" sz="3600" dirty="0" smtClean="0"/>
              <a:t>clones</a:t>
            </a:r>
            <a:endParaRPr lang="ru-RU" sz="3600" dirty="0"/>
          </a:p>
        </p:txBody>
      </p:sp>
      <p:sp>
        <p:nvSpPr>
          <p:cNvPr id="5" name="Объект 2"/>
          <p:cNvSpPr txBox="1">
            <a:spLocks/>
          </p:cNvSpPr>
          <p:nvPr/>
        </p:nvSpPr>
        <p:spPr>
          <a:xfrm>
            <a:off x="323528" y="914753"/>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26</a:t>
            </a:fld>
            <a:endParaRPr lang="ru-RU"/>
          </a:p>
        </p:txBody>
      </p:sp>
      <p:sp>
        <p:nvSpPr>
          <p:cNvPr id="8" name="Объект 2"/>
          <p:cNvSpPr txBox="1">
            <a:spLocks/>
          </p:cNvSpPr>
          <p:nvPr/>
        </p:nvSpPr>
        <p:spPr>
          <a:xfrm>
            <a:off x="323528" y="842745"/>
            <a:ext cx="7560840" cy="50486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smtClean="0">
                <a:sym typeface="Wingdings" panose="05000000000000000000" pitchFamily="2" charset="2"/>
              </a:rPr>
              <a:t>..and since then, everyone could built their own PCs…</a:t>
            </a:r>
            <a:endParaRPr lang="en-US" sz="1600" dirty="0">
              <a:sym typeface="Wingdings" panose="05000000000000000000" pitchFamily="2" charset="2"/>
            </a:endParaRPr>
          </a:p>
        </p:txBody>
      </p:sp>
      <p:pic>
        <p:nvPicPr>
          <p:cNvPr id="12290" name="Picture 2" descr="Compaq Deskpro 486/33M Computer Case Barebones con 129124-001 y 129449-001  bds | eB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44272"/>
            <a:ext cx="2857500" cy="1905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292" name="Picture 4" descr="IBM Aptiva 2170 1998 PC Master Race Edition | Overclock.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409943"/>
            <a:ext cx="2298930" cy="30652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294" name="Picture 6" descr="Baby AT cases, need some advice \ VOG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1820" y="2738657"/>
            <a:ext cx="3419825" cy="20383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hardware :: graphics cards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27</a:t>
            </a:fld>
            <a:endParaRPr lang="ru-RU"/>
          </a:p>
        </p:txBody>
      </p:sp>
      <p:sp>
        <p:nvSpPr>
          <p:cNvPr id="8" name="Объект 2"/>
          <p:cNvSpPr txBox="1">
            <a:spLocks/>
          </p:cNvSpPr>
          <p:nvPr/>
        </p:nvSpPr>
        <p:spPr>
          <a:xfrm>
            <a:off x="323528" y="3867894"/>
            <a:ext cx="8219256" cy="79290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during active PC/MS-DOS era, </a:t>
            </a:r>
            <a:r>
              <a:rPr lang="en-US" sz="2000" dirty="0" smtClean="0">
                <a:sym typeface="Wingdings" panose="05000000000000000000" pitchFamily="2" charset="2"/>
              </a:rPr>
              <a:t>graphics capabilities </a:t>
            </a:r>
            <a:r>
              <a:rPr lang="en-US" sz="2000" dirty="0">
                <a:sym typeface="Wingdings" panose="05000000000000000000" pitchFamily="2" charset="2"/>
              </a:rPr>
              <a:t>constantly got </a:t>
            </a:r>
            <a:r>
              <a:rPr lang="en-US" sz="2000" dirty="0" smtClean="0">
                <a:sym typeface="Wingdings" panose="05000000000000000000" pitchFamily="2" charset="2"/>
              </a:rPr>
              <a:t>improving </a:t>
            </a:r>
            <a:r>
              <a:rPr lang="en-US" sz="2000" dirty="0">
                <a:sym typeface="Wingdings" panose="05000000000000000000" pitchFamily="2" charset="2"/>
              </a:rPr>
              <a:t>from business-grade text processing and four color on screen to </a:t>
            </a:r>
            <a:r>
              <a:rPr lang="en-US" sz="2000" dirty="0" smtClean="0">
                <a:sym typeface="Wingdings" panose="05000000000000000000" pitchFamily="2" charset="2"/>
              </a:rPr>
              <a:t>high </a:t>
            </a:r>
            <a:r>
              <a:rPr lang="en-US" sz="2000" dirty="0">
                <a:sym typeface="Wingdings" panose="05000000000000000000" pitchFamily="2" charset="2"/>
              </a:rPr>
              <a:t>resolutions, sharp pixels and millions of colors</a:t>
            </a:r>
          </a:p>
          <a:p>
            <a:pPr marL="0" indent="0" algn="ctr">
              <a:spcBef>
                <a:spcPts val="0"/>
              </a:spcBef>
              <a:buNone/>
            </a:pPr>
            <a:endParaRPr lang="en-US" sz="2000" dirty="0">
              <a:sym typeface="Wingdings" panose="05000000000000000000" pitchFamily="2" charset="2"/>
            </a:endParaRPr>
          </a:p>
        </p:txBody>
      </p:sp>
    </p:spTree>
    <p:extLst>
      <p:ext uri="{BB962C8B-B14F-4D97-AF65-F5344CB8AC3E}">
        <p14:creationId xmlns:p14="http://schemas.microsoft.com/office/powerpoint/2010/main" val="886305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hercules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28</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588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29</a:t>
            </a:fld>
            <a:endParaRPr lang="ru-RU"/>
          </a:p>
        </p:txBody>
      </p:sp>
      <p:sp>
        <p:nvSpPr>
          <p:cNvPr id="8" name="Объект 2"/>
          <p:cNvSpPr txBox="1">
            <a:spLocks/>
          </p:cNvSpPr>
          <p:nvPr/>
        </p:nvSpPr>
        <p:spPr>
          <a:xfrm>
            <a:off x="323528" y="843558"/>
            <a:ext cx="8219256"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along with MDA, Color Graphics Adapter was also released</a:t>
            </a:r>
          </a:p>
          <a:p>
            <a:pPr>
              <a:spcBef>
                <a:spcPts val="0"/>
              </a:spcBef>
            </a:pPr>
            <a:r>
              <a:rPr lang="en-US" sz="1600" dirty="0">
                <a:sym typeface="Wingdings" panose="05000000000000000000" pitchFamily="2" charset="2"/>
              </a:rPr>
              <a:t>also based on Motorola MC6845 CRTC, but more entertainment and home use oriented</a:t>
            </a:r>
          </a:p>
          <a:p>
            <a:pPr>
              <a:spcBef>
                <a:spcPts val="0"/>
              </a:spcBef>
            </a:pPr>
            <a:r>
              <a:rPr lang="en-US" sz="1600" dirty="0">
                <a:sym typeface="Wingdings" panose="05000000000000000000" pitchFamily="2" charset="2"/>
              </a:rPr>
              <a:t>supports 40x25 and 80x25 text modes with 8x8 matrix -&gt; 320/640x200 resolution @ 60 </a:t>
            </a:r>
            <a:r>
              <a:rPr lang="en-US" sz="1600" dirty="0" smtClean="0">
                <a:sym typeface="Wingdings" panose="05000000000000000000" pitchFamily="2" charset="2"/>
              </a:rPr>
              <a:t>Hz</a:t>
            </a:r>
          </a:p>
          <a:p>
            <a:pPr lvl="1">
              <a:spcBef>
                <a:spcPts val="0"/>
              </a:spcBef>
            </a:pPr>
            <a:r>
              <a:rPr lang="en-US" sz="1200" dirty="0">
                <a:sym typeface="Wingdings" panose="05000000000000000000" pitchFamily="2" charset="2"/>
              </a:rPr>
              <a:t>8</a:t>
            </a:r>
            <a:r>
              <a:rPr lang="en-US" sz="1200" dirty="0" smtClean="0">
                <a:sym typeface="Wingdings" panose="05000000000000000000" pitchFamily="2" charset="2"/>
              </a:rPr>
              <a:t>0x25 mode uses entire DRAM bandwidth, “snow” artifacts </a:t>
            </a:r>
            <a:r>
              <a:rPr lang="en-US" sz="1200" dirty="0" err="1" smtClean="0">
                <a:sym typeface="Wingdings" panose="05000000000000000000" pitchFamily="2" charset="2"/>
              </a:rPr>
              <a:t>apparduring</a:t>
            </a:r>
            <a:r>
              <a:rPr lang="en-US" sz="1200" dirty="0" smtClean="0">
                <a:sym typeface="Wingdings" panose="05000000000000000000" pitchFamily="2" charset="2"/>
              </a:rPr>
              <a:t> screen updates while active area</a:t>
            </a:r>
            <a:endParaRPr lang="en-US" sz="1200" dirty="0">
              <a:sym typeface="Wingdings" panose="05000000000000000000" pitchFamily="2" charset="2"/>
            </a:endParaRPr>
          </a:p>
          <a:p>
            <a:pPr>
              <a:spcBef>
                <a:spcPts val="0"/>
              </a:spcBef>
            </a:pPr>
            <a:r>
              <a:rPr lang="en-US" sz="1600" dirty="0">
                <a:sym typeface="Wingdings" panose="05000000000000000000" pitchFamily="2" charset="2"/>
              </a:rPr>
              <a:t>supports 320x200 graphics mode with 4 colors and 640x200 mode with 2 colors</a:t>
            </a:r>
          </a:p>
          <a:p>
            <a:pPr lvl="1">
              <a:spcBef>
                <a:spcPts val="0"/>
              </a:spcBef>
            </a:pPr>
            <a:r>
              <a:rPr lang="en-US" sz="1200" dirty="0">
                <a:sym typeface="Wingdings" panose="05000000000000000000" pitchFamily="2" charset="2"/>
              </a:rPr>
              <a:t>+ undocumented 160x100 16 colors mode (basically tweaked 80x25 </a:t>
            </a:r>
            <a:r>
              <a:rPr lang="en-US" sz="1200" dirty="0" err="1">
                <a:sym typeface="Wingdings" panose="05000000000000000000" pitchFamily="2" charset="2"/>
              </a:rPr>
              <a:t>textmode</a:t>
            </a:r>
            <a:r>
              <a:rPr lang="en-US" sz="1200" dirty="0">
                <a:sym typeface="Wingdings" panose="05000000000000000000" pitchFamily="2" charset="2"/>
              </a:rPr>
              <a:t>)</a:t>
            </a:r>
          </a:p>
          <a:p>
            <a:pPr>
              <a:spcBef>
                <a:spcPts val="0"/>
              </a:spcBef>
            </a:pPr>
            <a:r>
              <a:rPr lang="en-US" sz="1600" dirty="0">
                <a:sym typeface="Wingdings" panose="05000000000000000000" pitchFamily="2" charset="2"/>
              </a:rPr>
              <a:t>16kB of VRAM at 0xB8000, graphics mode layout is 2-line interlaced</a:t>
            </a:r>
          </a:p>
          <a:p>
            <a:pPr>
              <a:spcBef>
                <a:spcPts val="0"/>
              </a:spcBef>
            </a:pPr>
            <a:r>
              <a:rPr lang="en-US" sz="1600" dirty="0">
                <a:sym typeface="Wingdings" panose="05000000000000000000" pitchFamily="2" charset="2"/>
              </a:rPr>
              <a:t>d</a:t>
            </a:r>
            <a:r>
              <a:rPr lang="en-US" sz="1600" dirty="0" smtClean="0">
                <a:sym typeface="Wingdings" panose="05000000000000000000" pitchFamily="2" charset="2"/>
              </a:rPr>
              <a:t>rives </a:t>
            </a:r>
            <a:r>
              <a:rPr lang="en-US" sz="1600" dirty="0">
                <a:sym typeface="Wingdings" panose="05000000000000000000" pitchFamily="2" charset="2"/>
              </a:rPr>
              <a:t>both RGBI TTL (15 kHz) monitors and composite NTSC TVs/displays</a:t>
            </a:r>
          </a:p>
          <a:p>
            <a:pPr lvl="1">
              <a:spcBef>
                <a:spcPts val="0"/>
              </a:spcBef>
            </a:pPr>
            <a:r>
              <a:rPr lang="en-US" sz="1200" dirty="0">
                <a:sym typeface="Wingdings" panose="05000000000000000000" pitchFamily="2" charset="2"/>
              </a:rPr>
              <a:t>Due to simplified composite circuitry, hires modes create artifact colors, extending available colors to 1024 and more</a:t>
            </a:r>
          </a:p>
          <a:p>
            <a:pPr marL="0" indent="0">
              <a:spcBef>
                <a:spcPts val="0"/>
              </a:spcBef>
              <a:buNone/>
            </a:pPr>
            <a:endParaRPr lang="en-US" sz="1600" dirty="0">
              <a:sym typeface="Wingdings" panose="05000000000000000000" pitchFamily="2" charset="2"/>
            </a:endParaRPr>
          </a:p>
          <a:p>
            <a:pPr marL="0" indent="0">
              <a:spcBef>
                <a:spcPts val="0"/>
              </a:spcBef>
              <a:buNone/>
            </a:pPr>
            <a:endParaRPr lang="en-US" sz="1600" dirty="0">
              <a:sym typeface="Wingdings" panose="05000000000000000000" pitchFamily="2" charset="2"/>
            </a:endParaRPr>
          </a:p>
        </p:txBody>
      </p:sp>
      <p:pic>
        <p:nvPicPr>
          <p:cNvPr id="33794" name="Picture 2" descr="https://upload.wikimedia.org/wikipedia/commons/5/55/IBM_Color_Graphics_Adapt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89" t="8923" r="2023" b="5747"/>
          <a:stretch/>
        </p:blipFill>
        <p:spPr bwMode="auto">
          <a:xfrm>
            <a:off x="251520" y="2920203"/>
            <a:ext cx="5793120" cy="210501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membering CGA graphics — Custom PC magaz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3075806"/>
            <a:ext cx="2275606" cy="151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212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a:t>
            </a:r>
            <a:r>
              <a:rPr lang="en-US" sz="3600" dirty="0" smtClean="0"/>
              <a:t>hy dos?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3</a:t>
            </a:fld>
            <a:endParaRPr lang="ru-RU"/>
          </a:p>
        </p:txBody>
      </p:sp>
      <p:sp>
        <p:nvSpPr>
          <p:cNvPr id="25" name="Объект 2"/>
          <p:cNvSpPr txBox="1">
            <a:spLocks/>
          </p:cNvSpPr>
          <p:nvPr/>
        </p:nvSpPr>
        <p:spPr>
          <a:xfrm>
            <a:off x="475928" y="843558"/>
            <a:ext cx="8344544" cy="38164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2000" dirty="0" smtClean="0">
                <a:sym typeface="Wingdings" panose="05000000000000000000" pitchFamily="2" charset="2"/>
              </a:rPr>
              <a:t>MS-DOS is, scene-wise, quite a curious platform…</a:t>
            </a:r>
          </a:p>
          <a:p>
            <a:pPr>
              <a:spcBef>
                <a:spcPts val="0"/>
              </a:spcBef>
            </a:pPr>
            <a:r>
              <a:rPr lang="en-US" sz="2000" dirty="0">
                <a:sym typeface="Wingdings" panose="05000000000000000000" pitchFamily="2" charset="2"/>
              </a:rPr>
              <a:t>b</a:t>
            </a:r>
            <a:r>
              <a:rPr lang="en-US" sz="2000" dirty="0" smtClean="0">
                <a:sym typeface="Wingdings" panose="05000000000000000000" pitchFamily="2" charset="2"/>
              </a:rPr>
              <a:t>eing initially associated with “boring office typewriters”, in the 90s quickly made it’s own way on throwing competitors out of market with raw CPU power and open architecture</a:t>
            </a:r>
            <a:endParaRPr lang="en-US" sz="2000" dirty="0">
              <a:sym typeface="Wingdings" panose="05000000000000000000" pitchFamily="2" charset="2"/>
            </a:endParaRPr>
          </a:p>
          <a:p>
            <a:pPr>
              <a:spcBef>
                <a:spcPts val="0"/>
              </a:spcBef>
            </a:pPr>
            <a:r>
              <a:rPr lang="en-US" sz="2000" dirty="0" smtClean="0">
                <a:sym typeface="Wingdings" panose="05000000000000000000" pitchFamily="2" charset="2"/>
              </a:rPr>
              <a:t>on the eve of millennium, while almost every PC software making it’s way on Windows, Linux or other </a:t>
            </a:r>
            <a:r>
              <a:rPr lang="en-US" sz="2000" dirty="0" err="1" smtClean="0">
                <a:sym typeface="Wingdings" panose="05000000000000000000" pitchFamily="2" charset="2"/>
              </a:rPr>
              <a:t>OSes</a:t>
            </a:r>
            <a:r>
              <a:rPr lang="en-US" sz="2000" dirty="0" smtClean="0">
                <a:sym typeface="Wingdings" panose="05000000000000000000" pitchFamily="2" charset="2"/>
              </a:rPr>
              <a:t>, DOS still stayed as appealing platform for multimedia audiovisual enthusiasts</a:t>
            </a:r>
          </a:p>
          <a:p>
            <a:pPr lvl="1">
              <a:spcBef>
                <a:spcPts val="0"/>
              </a:spcBef>
            </a:pPr>
            <a:r>
              <a:rPr lang="en-US" sz="1600" dirty="0">
                <a:sym typeface="Wingdings" panose="05000000000000000000" pitchFamily="2" charset="2"/>
              </a:rPr>
              <a:t>e</a:t>
            </a:r>
            <a:r>
              <a:rPr lang="en-US" sz="1600" dirty="0" smtClean="0">
                <a:sym typeface="Wingdings" panose="05000000000000000000" pitchFamily="2" charset="2"/>
              </a:rPr>
              <a:t>ventually moved onto Windows and DirectX/OpenGL, of course</a:t>
            </a:r>
          </a:p>
          <a:p>
            <a:pPr marL="457200" lvl="1" indent="0">
              <a:spcBef>
                <a:spcPts val="0"/>
              </a:spcBef>
              <a:buNone/>
            </a:pPr>
            <a:endParaRPr lang="en-US" sz="1600" dirty="0" smtClean="0">
              <a:sym typeface="Wingdings" panose="05000000000000000000" pitchFamily="2" charset="2"/>
            </a:endParaRPr>
          </a:p>
          <a:p>
            <a:pPr>
              <a:spcBef>
                <a:spcPts val="0"/>
              </a:spcBef>
            </a:pPr>
            <a:r>
              <a:rPr lang="en-US" sz="2000" dirty="0">
                <a:sym typeface="Wingdings" panose="05000000000000000000" pitchFamily="2" charset="2"/>
              </a:rPr>
              <a:t>c</a:t>
            </a:r>
            <a:r>
              <a:rPr lang="en-US" sz="2000" dirty="0" smtClean="0">
                <a:sym typeface="Wingdings" panose="05000000000000000000" pitchFamily="2" charset="2"/>
              </a:rPr>
              <a:t>lose-to-metal experience, software rendering being the most natural way</a:t>
            </a:r>
          </a:p>
          <a:p>
            <a:pPr>
              <a:spcBef>
                <a:spcPts val="0"/>
              </a:spcBef>
            </a:pPr>
            <a:r>
              <a:rPr lang="en-US" sz="2000" dirty="0">
                <a:sym typeface="Wingdings" panose="05000000000000000000" pitchFamily="2" charset="2"/>
              </a:rPr>
              <a:t>v</a:t>
            </a:r>
            <a:r>
              <a:rPr lang="en-US" sz="2000" dirty="0" smtClean="0">
                <a:sym typeface="Wingdings" panose="05000000000000000000" pitchFamily="2" charset="2"/>
              </a:rPr>
              <a:t>ery friendly environment for extremely tiny sized stuff</a:t>
            </a:r>
          </a:p>
          <a:p>
            <a:pPr>
              <a:spcBef>
                <a:spcPts val="0"/>
              </a:spcBef>
            </a:pPr>
            <a:r>
              <a:rPr lang="en-US" sz="2000" dirty="0" smtClean="0">
                <a:sym typeface="Wingdings" panose="05000000000000000000" pitchFamily="2" charset="2"/>
              </a:rPr>
              <a:t>… it’s fun :)</a:t>
            </a:r>
          </a:p>
        </p:txBody>
      </p:sp>
    </p:spTree>
    <p:extLst>
      <p:ext uri="{BB962C8B-B14F-4D97-AF65-F5344CB8AC3E}">
        <p14:creationId xmlns:p14="http://schemas.microsoft.com/office/powerpoint/2010/main" val="317777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30</a:t>
            </a:fld>
            <a:endParaRPr lang="ru-RU"/>
          </a:p>
        </p:txBody>
      </p:sp>
      <p:sp>
        <p:nvSpPr>
          <p:cNvPr id="8" name="Объект 2"/>
          <p:cNvSpPr txBox="1">
            <a:spLocks/>
          </p:cNvSpPr>
          <p:nvPr/>
        </p:nvSpPr>
        <p:spPr>
          <a:xfrm>
            <a:off x="323528" y="843559"/>
            <a:ext cx="8352928" cy="151216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by default, CGA support</a:t>
            </a:r>
          </a:p>
          <a:p>
            <a:pPr>
              <a:spcBef>
                <a:spcPts val="0"/>
              </a:spcBef>
            </a:pPr>
            <a:r>
              <a:rPr lang="en-US" sz="1600" dirty="0">
                <a:sym typeface="Wingdings" panose="05000000000000000000" pitchFamily="2" charset="2"/>
              </a:rPr>
              <a:t>two palettes in 320x200 mode + selectable 0</a:t>
            </a:r>
            <a:r>
              <a:rPr lang="en-US" sz="1600" baseline="30000" dirty="0">
                <a:sym typeface="Wingdings" panose="05000000000000000000" pitchFamily="2" charset="2"/>
              </a:rPr>
              <a:t>th</a:t>
            </a:r>
            <a:r>
              <a:rPr lang="en-US" sz="1600" dirty="0">
                <a:sym typeface="Wingdings" panose="05000000000000000000" pitchFamily="2" charset="2"/>
              </a:rPr>
              <a:t> color + two intensity levels</a:t>
            </a:r>
          </a:p>
          <a:p>
            <a:pPr lvl="1">
              <a:spcBef>
                <a:spcPts val="0"/>
              </a:spcBef>
            </a:pPr>
            <a:r>
              <a:rPr lang="en-US" sz="1200" dirty="0">
                <a:sym typeface="Wingdings" panose="05000000000000000000" pitchFamily="2" charset="2"/>
              </a:rPr>
              <a:t>“monochrome” mode 5 actually activates 3</a:t>
            </a:r>
            <a:r>
              <a:rPr lang="en-US" sz="1200" baseline="30000" dirty="0">
                <a:sym typeface="Wingdings" panose="05000000000000000000" pitchFamily="2" charset="2"/>
              </a:rPr>
              <a:t>rd</a:t>
            </a:r>
            <a:r>
              <a:rPr lang="en-US" sz="1200" dirty="0">
                <a:sym typeface="Wingdings" panose="05000000000000000000" pitchFamily="2" charset="2"/>
              </a:rPr>
              <a:t> palette on TTL monitor</a:t>
            </a:r>
          </a:p>
          <a:p>
            <a:pPr>
              <a:spcBef>
                <a:spcPts val="0"/>
              </a:spcBef>
            </a:pPr>
            <a:r>
              <a:rPr lang="en-US" sz="1600" dirty="0">
                <a:sym typeface="Wingdings" panose="05000000000000000000" pitchFamily="2" charset="2"/>
              </a:rPr>
              <a:t>selectable foreground color in 640x200 mode</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while it sounds </a:t>
            </a:r>
            <a:r>
              <a:rPr lang="en-US" sz="1600" dirty="0" smtClean="0">
                <a:sym typeface="Wingdings" panose="05000000000000000000" pitchFamily="2" charset="2"/>
              </a:rPr>
              <a:t>pale enough</a:t>
            </a:r>
            <a:r>
              <a:rPr lang="en-US" sz="1600" dirty="0">
                <a:sym typeface="Wingdings" panose="05000000000000000000" pitchFamily="2" charset="2"/>
              </a:rPr>
              <a:t>, complex visuals can be delivered with clever artist work</a:t>
            </a:r>
          </a:p>
        </p:txBody>
      </p:sp>
      <p:pic>
        <p:nvPicPr>
          <p:cNvPr id="34819" name="Picture 3" descr="File:Screen color test CGA 4colors Mode4 Palette1 HighIntens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70" y="2571750"/>
            <a:ext cx="1370848"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1" name="Picture 5" descr="File:Screen color test CGA 4colors Mode4 Palette2 HighIntens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879" y="3215578"/>
            <a:ext cx="1370847"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3" name="Picture 7" descr="https://upload.wikimedia.org/wikipedia/commons/1/1c/Screen_color_test_CGA_4colors_Mode5_HighIntensi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427734"/>
            <a:ext cx="1370849" cy="1575689"/>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2571750"/>
            <a:ext cx="3471104" cy="216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719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31</a:t>
            </a:fld>
            <a:endParaRPr lang="ru-RU"/>
          </a:p>
        </p:txBody>
      </p:sp>
      <p:sp>
        <p:nvSpPr>
          <p:cNvPr id="8" name="Объект 2"/>
          <p:cNvSpPr txBox="1">
            <a:spLocks/>
          </p:cNvSpPr>
          <p:nvPr/>
        </p:nvSpPr>
        <p:spPr>
          <a:xfrm>
            <a:off x="323528" y="771550"/>
            <a:ext cx="8352928" cy="144097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but as composite output lacks proper filtering, artifact colors are possible</a:t>
            </a:r>
          </a:p>
          <a:p>
            <a:pPr lvl="1">
              <a:spcBef>
                <a:spcPts val="0"/>
              </a:spcBef>
            </a:pPr>
            <a:r>
              <a:rPr lang="en-US" sz="1600" dirty="0">
                <a:sym typeface="Wingdings" panose="05000000000000000000" pitchFamily="2" charset="2"/>
              </a:rPr>
              <a:t>setting high-</a:t>
            </a:r>
            <a:r>
              <a:rPr lang="en-US" sz="1600" dirty="0" err="1">
                <a:sym typeface="Wingdings" panose="05000000000000000000" pitchFamily="2" charset="2"/>
              </a:rPr>
              <a:t>resoluition</a:t>
            </a:r>
            <a:r>
              <a:rPr lang="en-US" sz="1600" dirty="0">
                <a:sym typeface="Wingdings" panose="05000000000000000000" pitchFamily="2" charset="2"/>
              </a:rPr>
              <a:t> mode and using alternating patters allows to create artifact colors</a:t>
            </a:r>
          </a:p>
          <a:p>
            <a:pPr lvl="1">
              <a:spcBef>
                <a:spcPts val="0"/>
              </a:spcBef>
            </a:pPr>
            <a:r>
              <a:rPr lang="en-US" sz="1600" dirty="0">
                <a:sym typeface="Wingdings" panose="05000000000000000000" pitchFamily="2" charset="2"/>
              </a:rPr>
              <a:t>already often used in commercial games, like King’s Quest</a:t>
            </a:r>
          </a:p>
          <a:p>
            <a:pPr lvl="1">
              <a:spcBef>
                <a:spcPts val="0"/>
              </a:spcBef>
            </a:pPr>
            <a:r>
              <a:rPr lang="en-US" sz="1600" dirty="0">
                <a:sym typeface="Wingdings" panose="05000000000000000000" pitchFamily="2" charset="2"/>
              </a:rPr>
              <a:t>abused to the limit and beyond in 8088MPH, giving 1024 simultaneous colors on screen!</a:t>
            </a:r>
          </a:p>
          <a:p>
            <a:pPr lvl="1">
              <a:spcBef>
                <a:spcPts val="0"/>
              </a:spcBef>
            </a:pPr>
            <a:r>
              <a:rPr lang="en-US" sz="1600" dirty="0">
                <a:sym typeface="Wingdings" panose="05000000000000000000" pitchFamily="2" charset="2"/>
              </a:rPr>
              <a:t>check </a:t>
            </a:r>
            <a:r>
              <a:rPr lang="en-US" sz="1600" dirty="0">
                <a:sym typeface="Wingdings" panose="05000000000000000000" pitchFamily="2" charset="2"/>
                <a:hlinkClick r:id="rId2"/>
              </a:rPr>
              <a:t>great</a:t>
            </a:r>
            <a:r>
              <a:rPr lang="en-US" sz="1600" dirty="0">
                <a:sym typeface="Wingdings" panose="05000000000000000000" pitchFamily="2" charset="2"/>
              </a:rPr>
              <a:t> article by </a:t>
            </a:r>
            <a:r>
              <a:rPr lang="en-US" sz="1600" dirty="0" err="1">
                <a:sym typeface="Wingdings" panose="05000000000000000000" pitchFamily="2" charset="2"/>
              </a:rPr>
              <a:t>VileR</a:t>
            </a:r>
            <a:r>
              <a:rPr lang="en-US" sz="1600" dirty="0">
                <a:sym typeface="Wingdings" panose="05000000000000000000" pitchFamily="2" charset="2"/>
              </a:rPr>
              <a:t> (if you still didn’t) for more details! </a:t>
            </a:r>
          </a:p>
          <a:p>
            <a:pPr marL="0" indent="0">
              <a:spcBef>
                <a:spcPts val="0"/>
              </a:spcBef>
              <a:buNone/>
            </a:pPr>
            <a:endParaRPr lang="en-US" sz="2000" dirty="0">
              <a:sym typeface="Wingdings" panose="05000000000000000000" pitchFamily="2" charset="2"/>
            </a:endParaRPr>
          </a:p>
        </p:txBody>
      </p:sp>
      <p:pic>
        <p:nvPicPr>
          <p:cNvPr id="34825" name="Picture 9" descr="https://trixter.files.wordpress.com/2015/04/mph_screenhots-avi-still0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2315158"/>
            <a:ext cx="3416981" cy="2277988"/>
          </a:xfrm>
          <a:prstGeom prst="rect">
            <a:avLst/>
          </a:prstGeom>
          <a:noFill/>
          <a:extLst>
            <a:ext uri="{909E8E84-426E-40DD-AFC4-6F175D3DCCD1}">
              <a14:hiddenFill xmlns:a14="http://schemas.microsoft.com/office/drawing/2010/main">
                <a:solidFill>
                  <a:srgbClr val="FFFFFF"/>
                </a:solidFill>
              </a14:hiddenFill>
            </a:ext>
          </a:extLst>
        </p:spPr>
      </p:pic>
      <p:pic>
        <p:nvPicPr>
          <p:cNvPr id="34827" name="Picture 11" descr="CGA composite output: fringing and artifact col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34" y="2302024"/>
            <a:ext cx="3917235" cy="2304256"/>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7656" y="4621076"/>
            <a:ext cx="2710999" cy="261610"/>
          </a:xfrm>
          <a:prstGeom prst="rect">
            <a:avLst/>
          </a:prstGeom>
        </p:spPr>
        <p:txBody>
          <a:bodyPr wrap="none">
            <a:spAutoFit/>
          </a:bodyPr>
          <a:lstStyle/>
          <a:p>
            <a:r>
              <a:rPr lang="en-US" sz="1100" i="1" dirty="0"/>
              <a:t>(screenshots from aforementioned write-up)</a:t>
            </a:r>
            <a:endParaRPr lang="ru-RU" sz="1100" i="1" dirty="0"/>
          </a:p>
        </p:txBody>
      </p:sp>
    </p:spTree>
    <p:extLst>
      <p:ext uri="{BB962C8B-B14F-4D97-AF65-F5344CB8AC3E}">
        <p14:creationId xmlns:p14="http://schemas.microsoft.com/office/powerpoint/2010/main" val="3564760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pcjr</a:t>
            </a:r>
            <a:r>
              <a:rPr lang="en-US" sz="3600" dirty="0"/>
              <a:t>/</a:t>
            </a:r>
            <a:r>
              <a:rPr lang="en-US" sz="3600" dirty="0" err="1"/>
              <a:t>tandy</a:t>
            </a:r>
            <a:r>
              <a:rPr lang="en-US" sz="3600" dirty="0"/>
              <a:t> 1000</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32</a:t>
            </a:fld>
            <a:endParaRPr lang="ru-RU"/>
          </a:p>
        </p:txBody>
      </p:sp>
      <p:sp>
        <p:nvSpPr>
          <p:cNvPr id="8" name="Объект 2"/>
          <p:cNvSpPr txBox="1">
            <a:spLocks/>
          </p:cNvSpPr>
          <p:nvPr/>
        </p:nvSpPr>
        <p:spPr>
          <a:xfrm>
            <a:off x="323528" y="843559"/>
            <a:ext cx="8219256" cy="23042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err="1">
                <a:sym typeface="Wingdings" panose="05000000000000000000" pitchFamily="2" charset="2"/>
              </a:rPr>
              <a:t>PCjr</a:t>
            </a:r>
            <a:r>
              <a:rPr lang="en-US" sz="1600" dirty="0">
                <a:sym typeface="Wingdings" panose="05000000000000000000" pitchFamily="2" charset="2"/>
              </a:rPr>
              <a:t> and Tandy 1000 both use similar graphics adapter, known as “Video Gate Array”</a:t>
            </a:r>
          </a:p>
          <a:p>
            <a:pPr>
              <a:spcBef>
                <a:spcPts val="0"/>
              </a:spcBef>
            </a:pPr>
            <a:r>
              <a:rPr lang="en-US" sz="1600" dirty="0">
                <a:sym typeface="Wingdings" panose="05000000000000000000" pitchFamily="2" charset="2"/>
              </a:rPr>
              <a:t>like MDA/CGA, also based on Motorola MC6845 CRTC</a:t>
            </a:r>
          </a:p>
          <a:p>
            <a:pPr>
              <a:spcBef>
                <a:spcPts val="0"/>
              </a:spcBef>
            </a:pPr>
            <a:r>
              <a:rPr lang="en-US" sz="1600" dirty="0">
                <a:sym typeface="Wingdings" panose="05000000000000000000" pitchFamily="2" charset="2"/>
              </a:rPr>
              <a:t>unified memory architecture – VRAM is shared with system RAM, MC6845 is responsible for DRAM refresh</a:t>
            </a:r>
          </a:p>
          <a:p>
            <a:pPr>
              <a:spcBef>
                <a:spcPts val="0"/>
              </a:spcBef>
            </a:pPr>
            <a:r>
              <a:rPr lang="en-US" sz="1600" dirty="0">
                <a:sym typeface="Wingdings" panose="05000000000000000000" pitchFamily="2" charset="2"/>
              </a:rPr>
              <a:t>all 16 colors can be redefined through the palette to any of 16 RBGI colors</a:t>
            </a:r>
          </a:p>
          <a:p>
            <a:pPr>
              <a:spcBef>
                <a:spcPts val="0"/>
              </a:spcBef>
            </a:pPr>
            <a:r>
              <a:rPr lang="en-US" sz="1600" dirty="0">
                <a:sym typeface="Wingdings" panose="05000000000000000000" pitchFamily="2" charset="2"/>
              </a:rPr>
              <a:t>three additional modes: </a:t>
            </a:r>
          </a:p>
          <a:p>
            <a:pPr lvl="1">
              <a:spcBef>
                <a:spcPts val="0"/>
              </a:spcBef>
            </a:pPr>
            <a:r>
              <a:rPr lang="en-US" sz="1200" dirty="0">
                <a:sym typeface="Wingdings" panose="05000000000000000000" pitchFamily="2" charset="2"/>
              </a:rPr>
              <a:t>160x200 16 colors, using 16 </a:t>
            </a:r>
            <a:r>
              <a:rPr lang="en-US" sz="1200" dirty="0" err="1">
                <a:sym typeface="Wingdings" panose="05000000000000000000" pitchFamily="2" charset="2"/>
              </a:rPr>
              <a:t>kB</a:t>
            </a:r>
            <a:r>
              <a:rPr lang="en-US" sz="1200" dirty="0">
                <a:sym typeface="Wingdings" panose="05000000000000000000" pitchFamily="2" charset="2"/>
              </a:rPr>
              <a:t> and 2-line interlaced, like CGA modes</a:t>
            </a:r>
          </a:p>
          <a:p>
            <a:pPr lvl="1">
              <a:spcBef>
                <a:spcPts val="0"/>
              </a:spcBef>
            </a:pPr>
            <a:r>
              <a:rPr lang="en-US" sz="1200" dirty="0">
                <a:sym typeface="Wingdings" panose="05000000000000000000" pitchFamily="2" charset="2"/>
              </a:rPr>
              <a:t>320x200 16 colors and 640x200 4 colors, 32 </a:t>
            </a:r>
            <a:r>
              <a:rPr lang="en-US" sz="1200" dirty="0" err="1">
                <a:sym typeface="Wingdings" panose="05000000000000000000" pitchFamily="2" charset="2"/>
              </a:rPr>
              <a:t>kB</a:t>
            </a:r>
            <a:r>
              <a:rPr lang="en-US" sz="1200" dirty="0">
                <a:sym typeface="Wingdings" panose="05000000000000000000" pitchFamily="2" charset="2"/>
              </a:rPr>
              <a:t>, 4-line interlaced (unavailable in 64kb models)</a:t>
            </a:r>
          </a:p>
          <a:p>
            <a:pPr>
              <a:spcBef>
                <a:spcPts val="0"/>
              </a:spcBef>
            </a:pPr>
            <a:r>
              <a:rPr lang="en-US" sz="1600" dirty="0">
                <a:sym typeface="Wingdings" panose="05000000000000000000" pitchFamily="2" charset="2"/>
              </a:rPr>
              <a:t>composite and TTL RGBI output</a:t>
            </a:r>
          </a:p>
          <a:p>
            <a:pPr marL="0" indent="0">
              <a:spcBef>
                <a:spcPts val="0"/>
              </a:spcBef>
              <a:buNone/>
            </a:pPr>
            <a:endParaRPr lang="en-US" sz="1600" dirty="0">
              <a:sym typeface="Wingdings" panose="05000000000000000000" pitchFamily="2" charset="2"/>
            </a:endParaRPr>
          </a:p>
        </p:txBody>
      </p:sp>
      <p:pic>
        <p:nvPicPr>
          <p:cNvPr id="3788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2921914"/>
            <a:ext cx="3096344" cy="193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069284"/>
            <a:ext cx="3003789" cy="187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848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cga</a:t>
            </a:r>
            <a:r>
              <a:rPr lang="en-US" sz="3600" dirty="0"/>
              <a:t>/</a:t>
            </a:r>
            <a:r>
              <a:rPr lang="en-US" sz="3600" dirty="0" err="1"/>
              <a:t>pcjr</a:t>
            </a:r>
            <a:r>
              <a:rPr lang="en-US" sz="3600" dirty="0"/>
              <a:t> :: mc6845</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33</a:t>
            </a:fld>
            <a:endParaRPr lang="ru-RU"/>
          </a:p>
        </p:txBody>
      </p:sp>
      <p:sp>
        <p:nvSpPr>
          <p:cNvPr id="8" name="Объект 2"/>
          <p:cNvSpPr txBox="1">
            <a:spLocks/>
          </p:cNvSpPr>
          <p:nvPr/>
        </p:nvSpPr>
        <p:spPr>
          <a:xfrm>
            <a:off x="323528" y="843559"/>
            <a:ext cx="4824536" cy="41044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Motorola MC6845 is one of most popular CRT controllers for personal and home computers</a:t>
            </a:r>
          </a:p>
          <a:p>
            <a:pPr>
              <a:spcBef>
                <a:spcPts val="0"/>
              </a:spcBef>
            </a:pPr>
            <a:r>
              <a:rPr lang="en-US" sz="1600" dirty="0">
                <a:sym typeface="Wingdings" panose="05000000000000000000" pitchFamily="2" charset="2"/>
              </a:rPr>
              <a:t>originally intended for character based displays</a:t>
            </a:r>
          </a:p>
          <a:p>
            <a:pPr>
              <a:spcBef>
                <a:spcPts val="0"/>
              </a:spcBef>
            </a:pPr>
            <a:r>
              <a:rPr lang="en-US" sz="1600" dirty="0">
                <a:sym typeface="Wingdings" panose="05000000000000000000" pitchFamily="2" charset="2"/>
              </a:rPr>
              <a:t>with additional </a:t>
            </a:r>
            <a:r>
              <a:rPr lang="en-US" sz="1600" dirty="0" err="1">
                <a:sym typeface="Wingdings" panose="05000000000000000000" pitchFamily="2" charset="2"/>
              </a:rPr>
              <a:t>circuity</a:t>
            </a:r>
            <a:r>
              <a:rPr lang="en-US" sz="1600" dirty="0">
                <a:sym typeface="Wingdings" panose="05000000000000000000" pitchFamily="2" charset="2"/>
              </a:rPr>
              <a:t>, graphics can be displayed</a:t>
            </a:r>
          </a:p>
          <a:p>
            <a:pPr>
              <a:spcBef>
                <a:spcPts val="0"/>
              </a:spcBef>
            </a:pPr>
            <a:r>
              <a:rPr lang="en-US" sz="1600" dirty="0">
                <a:sym typeface="Wingdings" panose="05000000000000000000" pitchFamily="2" charset="2"/>
              </a:rPr>
              <a:t>used in several popular 8-bit home computers</a:t>
            </a:r>
          </a:p>
          <a:p>
            <a:pPr lvl="1">
              <a:spcBef>
                <a:spcPts val="0"/>
              </a:spcBef>
            </a:pPr>
            <a:r>
              <a:rPr lang="en-US" sz="1400" dirty="0">
                <a:sym typeface="Wingdings" panose="05000000000000000000" pitchFamily="2" charset="2"/>
              </a:rPr>
              <a:t>BBC Micro and Amstrad CPC are notable examples </a:t>
            </a:r>
          </a:p>
          <a:p>
            <a:pPr>
              <a:spcBef>
                <a:spcPts val="0"/>
              </a:spcBef>
            </a:pPr>
            <a:r>
              <a:rPr lang="en-US" sz="1600" dirty="0">
                <a:sym typeface="Wingdings" panose="05000000000000000000" pitchFamily="2" charset="2"/>
              </a:rPr>
              <a:t>had only 14 bit address support – constrained to 16 </a:t>
            </a:r>
            <a:r>
              <a:rPr lang="en-US" sz="1600" dirty="0" err="1">
                <a:sym typeface="Wingdings" panose="05000000000000000000" pitchFamily="2" charset="2"/>
              </a:rPr>
              <a:t>kB</a:t>
            </a:r>
            <a:r>
              <a:rPr lang="en-US" sz="1600" dirty="0">
                <a:sym typeface="Wingdings" panose="05000000000000000000" pitchFamily="2" charset="2"/>
              </a:rPr>
              <a:t> of VRAM for graphics mode without remapping</a:t>
            </a:r>
          </a:p>
          <a:p>
            <a:pPr>
              <a:spcBef>
                <a:spcPts val="0"/>
              </a:spcBef>
            </a:pPr>
            <a:r>
              <a:rPr lang="en-US" sz="1600" dirty="0">
                <a:sym typeface="Wingdings" panose="05000000000000000000" pitchFamily="2" charset="2"/>
              </a:rPr>
              <a:t>maximum 7 bit vertical counter – limited to 128 rows without special tricks</a:t>
            </a:r>
          </a:p>
          <a:p>
            <a:pPr lvl="1">
              <a:spcBef>
                <a:spcPts val="0"/>
              </a:spcBef>
            </a:pPr>
            <a:r>
              <a:rPr lang="en-US" sz="1200" dirty="0">
                <a:sym typeface="Wingdings" panose="05000000000000000000" pitchFamily="2" charset="2"/>
              </a:rPr>
              <a:t>remapping character row address to high bits of memory address increases vertical graphics resolution</a:t>
            </a:r>
          </a:p>
          <a:p>
            <a:pPr lvl="1">
              <a:spcBef>
                <a:spcPts val="0"/>
              </a:spcBef>
            </a:pPr>
            <a:r>
              <a:rPr lang="en-US" sz="1200" dirty="0">
                <a:sym typeface="Wingdings" panose="05000000000000000000" pitchFamily="2" charset="2"/>
              </a:rPr>
              <a:t>that also explains “interlaced” </a:t>
            </a:r>
            <a:r>
              <a:rPr lang="en-US" sz="1200" dirty="0" err="1">
                <a:sym typeface="Wingdings" panose="05000000000000000000" pitchFamily="2" charset="2"/>
              </a:rPr>
              <a:t>framebuffer</a:t>
            </a:r>
            <a:r>
              <a:rPr lang="en-US" sz="1200" dirty="0">
                <a:sym typeface="Wingdings" panose="05000000000000000000" pitchFamily="2" charset="2"/>
              </a:rPr>
              <a:t> structure</a:t>
            </a:r>
          </a:p>
          <a:p>
            <a:pPr>
              <a:spcBef>
                <a:spcPts val="0"/>
              </a:spcBef>
            </a:pPr>
            <a:r>
              <a:rPr lang="en-US" sz="1600" dirty="0">
                <a:sym typeface="Wingdings" panose="05000000000000000000" pitchFamily="2" charset="2"/>
              </a:rPr>
              <a:t>manufactured by several vendors (Hitachi, UMC, Amstrad), implementations differ in edge cases</a:t>
            </a:r>
          </a:p>
          <a:p>
            <a:pPr lvl="1">
              <a:spcBef>
                <a:spcPts val="0"/>
              </a:spcBef>
            </a:pPr>
            <a:r>
              <a:rPr lang="en-US" sz="1200" dirty="0">
                <a:sym typeface="Wingdings" panose="05000000000000000000" pitchFamily="2" charset="2"/>
              </a:rPr>
              <a:t>known as CRTC types in CPC scene</a:t>
            </a:r>
          </a:p>
          <a:p>
            <a:pPr lvl="1">
              <a:spcBef>
                <a:spcPts val="0"/>
              </a:spcBef>
            </a:pPr>
            <a:r>
              <a:rPr lang="en-US" sz="1200" dirty="0">
                <a:sym typeface="Wingdings" panose="05000000000000000000" pitchFamily="2" charset="2"/>
              </a:rPr>
              <a:t>i.e. MC8645 is used in old CGA revisions and HD6845 in new</a:t>
            </a:r>
          </a:p>
        </p:txBody>
      </p:sp>
      <p:pic>
        <p:nvPicPr>
          <p:cNvPr id="41986" name="Picture 2" descr="https://upload.wikimedia.org/wikipedia/commons/7/75/Motorola_MC68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501" y="915566"/>
            <a:ext cx="3545955" cy="1296144"/>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2391746"/>
            <a:ext cx="2880320" cy="2387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756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34</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introduced in 1984 along with IBM PC/AT line</a:t>
            </a:r>
          </a:p>
          <a:p>
            <a:pPr>
              <a:spcBef>
                <a:spcPts val="0"/>
              </a:spcBef>
            </a:pPr>
            <a:r>
              <a:rPr lang="en-US" sz="1600" dirty="0">
                <a:sym typeface="Wingdings" panose="05000000000000000000" pitchFamily="2" charset="2"/>
              </a:rPr>
              <a:t>based on custom chip design</a:t>
            </a:r>
          </a:p>
          <a:p>
            <a:pPr>
              <a:spcBef>
                <a:spcPts val="0"/>
              </a:spcBef>
            </a:pPr>
            <a:r>
              <a:rPr lang="en-US" sz="1600" dirty="0">
                <a:sym typeface="Wingdings" panose="05000000000000000000" pitchFamily="2" charset="2"/>
              </a:rPr>
              <a:t>four </a:t>
            </a:r>
            <a:r>
              <a:rPr lang="en-US" sz="1600" dirty="0" err="1">
                <a:sym typeface="Wingdings" panose="05000000000000000000" pitchFamily="2" charset="2"/>
              </a:rPr>
              <a:t>bitplane</a:t>
            </a:r>
            <a:r>
              <a:rPr lang="en-US" sz="1600" dirty="0">
                <a:sym typeface="Wingdings" panose="05000000000000000000" pitchFamily="2" charset="2"/>
              </a:rPr>
              <a:t> memory, 64 </a:t>
            </a:r>
            <a:r>
              <a:rPr lang="en-US" sz="1600" dirty="0" err="1">
                <a:sym typeface="Wingdings" panose="05000000000000000000" pitchFamily="2" charset="2"/>
              </a:rPr>
              <a:t>kB</a:t>
            </a:r>
            <a:r>
              <a:rPr lang="en-US" sz="1600" dirty="0">
                <a:sym typeface="Wingdings" panose="05000000000000000000" pitchFamily="2" charset="2"/>
              </a:rPr>
              <a:t> total in first model, later expanded up to 256 </a:t>
            </a:r>
            <a:r>
              <a:rPr lang="en-US" sz="1600" dirty="0" err="1">
                <a:sym typeface="Wingdings" panose="05000000000000000000" pitchFamily="2" charset="2"/>
              </a:rPr>
              <a:t>kB</a:t>
            </a:r>
            <a:endParaRPr lang="en-US" sz="1600" dirty="0">
              <a:sym typeface="Wingdings" panose="05000000000000000000" pitchFamily="2" charset="2"/>
            </a:endParaRPr>
          </a:p>
          <a:p>
            <a:pPr>
              <a:spcBef>
                <a:spcPts val="0"/>
              </a:spcBef>
            </a:pPr>
            <a:r>
              <a:rPr lang="en-US" sz="1600" dirty="0">
                <a:sym typeface="Wingdings" panose="05000000000000000000" pitchFamily="2" charset="2"/>
              </a:rPr>
              <a:t>dual-sync design, 16 colors out of 16/64 color palette</a:t>
            </a:r>
          </a:p>
          <a:p>
            <a:pPr lvl="1">
              <a:spcBef>
                <a:spcPts val="0"/>
              </a:spcBef>
            </a:pPr>
            <a:r>
              <a:rPr lang="en-US" sz="1200" dirty="0">
                <a:sym typeface="Wingdings" panose="05000000000000000000" pitchFamily="2" charset="2"/>
              </a:rPr>
              <a:t>8x8 character </a:t>
            </a:r>
            <a:r>
              <a:rPr lang="en-US" sz="1200" dirty="0" err="1">
                <a:sym typeface="Wingdings" panose="05000000000000000000" pitchFamily="2" charset="2"/>
              </a:rPr>
              <a:t>textmode</a:t>
            </a:r>
            <a:r>
              <a:rPr lang="en-US" sz="1200" dirty="0">
                <a:sym typeface="Wingdings" panose="05000000000000000000" pitchFamily="2" charset="2"/>
              </a:rPr>
              <a:t> and 320/640x200 16 colors from 16 on older CGA/RGBI monitors</a:t>
            </a:r>
          </a:p>
          <a:p>
            <a:pPr lvl="1">
              <a:spcBef>
                <a:spcPts val="0"/>
              </a:spcBef>
            </a:pPr>
            <a:r>
              <a:rPr lang="en-US" sz="1200" dirty="0">
                <a:sym typeface="Wingdings" panose="05000000000000000000" pitchFamily="2" charset="2"/>
              </a:rPr>
              <a:t>8x14 char </a:t>
            </a:r>
            <a:r>
              <a:rPr lang="en-US" sz="1200" dirty="0" err="1">
                <a:sym typeface="Wingdings" panose="05000000000000000000" pitchFamily="2" charset="2"/>
              </a:rPr>
              <a:t>textmode</a:t>
            </a:r>
            <a:r>
              <a:rPr lang="en-US" sz="1200" dirty="0">
                <a:sym typeface="Wingdings" panose="05000000000000000000" pitchFamily="2" charset="2"/>
              </a:rPr>
              <a:t> and 640x350 16 from 64 colors for EGA displays, plus 80x43 enhanced </a:t>
            </a:r>
            <a:r>
              <a:rPr lang="en-US" sz="1200" dirty="0" err="1">
                <a:sym typeface="Wingdings" panose="05000000000000000000" pitchFamily="2" charset="2"/>
              </a:rPr>
              <a:t>textmode</a:t>
            </a:r>
            <a:r>
              <a:rPr lang="en-US" sz="1200" dirty="0">
                <a:sym typeface="Wingdings" panose="05000000000000000000" pitchFamily="2" charset="2"/>
              </a:rPr>
              <a:t> with 8x8 character size</a:t>
            </a:r>
          </a:p>
          <a:p>
            <a:pPr lvl="1">
              <a:spcBef>
                <a:spcPts val="0"/>
              </a:spcBef>
            </a:pPr>
            <a:r>
              <a:rPr lang="en-US" sz="1200" dirty="0">
                <a:sym typeface="Wingdings" panose="05000000000000000000" pitchFamily="2" charset="2"/>
              </a:rPr>
              <a:t>monochrome 640x350 graphics/text for MDA/Hercules </a:t>
            </a:r>
            <a:r>
              <a:rPr lang="en-US" sz="1200" dirty="0" err="1">
                <a:sym typeface="Wingdings" panose="05000000000000000000" pitchFamily="2" charset="2"/>
              </a:rPr>
              <a:t>dispalys</a:t>
            </a:r>
            <a:endParaRPr lang="en-US" sz="1200" dirty="0">
              <a:sym typeface="Wingdings" panose="05000000000000000000" pitchFamily="2" charset="2"/>
            </a:endParaRPr>
          </a:p>
          <a:p>
            <a:pPr>
              <a:spcBef>
                <a:spcPts val="0"/>
              </a:spcBef>
            </a:pPr>
            <a:r>
              <a:rPr lang="en-US" sz="1600" dirty="0">
                <a:sym typeface="Wingdings" panose="05000000000000000000" pitchFamily="2" charset="2"/>
              </a:rPr>
              <a:t>complex read/write logic and data latches offloading CPU and permitting fast VRAM copies</a:t>
            </a:r>
          </a:p>
          <a:p>
            <a:pPr>
              <a:spcBef>
                <a:spcPts val="0"/>
              </a:spcBef>
            </a:pPr>
            <a:r>
              <a:rPr lang="en-US" sz="1600" dirty="0">
                <a:sym typeface="Wingdings" panose="05000000000000000000" pitchFamily="2" charset="2"/>
              </a:rPr>
              <a:t>programmable character set</a:t>
            </a:r>
          </a:p>
          <a:p>
            <a:pPr>
              <a:spcBef>
                <a:spcPts val="0"/>
              </a:spcBef>
            </a:pPr>
            <a:r>
              <a:rPr lang="en-US" sz="1600" dirty="0">
                <a:sym typeface="Wingdings" panose="05000000000000000000" pitchFamily="2" charset="2"/>
              </a:rPr>
              <a:t>VBLANK interrupt (rarely used, deprecated in VGA)</a:t>
            </a:r>
          </a:p>
          <a:p>
            <a:pPr>
              <a:spcBef>
                <a:spcPts val="0"/>
              </a:spcBef>
            </a:pPr>
            <a:r>
              <a:rPr lang="en-US" sz="1600" dirty="0">
                <a:sym typeface="Wingdings" panose="05000000000000000000" pitchFamily="2" charset="2"/>
              </a:rPr>
              <a:t>smooth scrolling, page flipping and split screen support</a:t>
            </a:r>
          </a:p>
          <a:p>
            <a:pPr>
              <a:spcBef>
                <a:spcPts val="0"/>
              </a:spcBef>
            </a:pPr>
            <a:r>
              <a:rPr lang="en-US" sz="1600" dirty="0">
                <a:sym typeface="Wingdings" panose="05000000000000000000" pitchFamily="2" charset="2"/>
              </a:rPr>
              <a:t>feature connector for interfacing with additional h/w</a:t>
            </a:r>
          </a:p>
          <a:p>
            <a:pPr>
              <a:spcBef>
                <a:spcPts val="0"/>
              </a:spcBef>
            </a:pPr>
            <a:r>
              <a:rPr lang="en-US" sz="1600" dirty="0">
                <a:sym typeface="Wingdings" panose="05000000000000000000" pitchFamily="2" charset="2"/>
              </a:rPr>
              <a:t>BIOS and memory layout-compatible with CGA</a:t>
            </a:r>
          </a:p>
        </p:txBody>
      </p:sp>
      <p:pic>
        <p:nvPicPr>
          <p:cNvPr id="35842" name="Picture 2" descr="https://upload.wikimedia.org/wikipedia/commons/6/6b/IBM_EGA_car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28802" y="555526"/>
            <a:ext cx="3660032" cy="131341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www.vgamuseum.info/media/k2/items/cache/4d8c9898b5bb88437f053c8b957f47f3_X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2759" y="2355726"/>
            <a:ext cx="2526201" cy="190868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363124" y="1923678"/>
            <a:ext cx="1791388" cy="369332"/>
          </a:xfrm>
          <a:prstGeom prst="rect">
            <a:avLst/>
          </a:prstGeom>
        </p:spPr>
        <p:txBody>
          <a:bodyPr wrap="none">
            <a:spAutoFit/>
          </a:bodyPr>
          <a:lstStyle/>
          <a:p>
            <a:r>
              <a:rPr lang="en-US" dirty="0">
                <a:sym typeface="Wingdings" panose="05000000000000000000" pitchFamily="2" charset="2"/>
              </a:rPr>
              <a:t>Original IBM EGA</a:t>
            </a:r>
            <a:endParaRPr lang="ru-RU" dirty="0"/>
          </a:p>
        </p:txBody>
      </p:sp>
      <p:sp>
        <p:nvSpPr>
          <p:cNvPr id="14" name="Прямоугольник 13"/>
          <p:cNvSpPr/>
          <p:nvPr/>
        </p:nvSpPr>
        <p:spPr>
          <a:xfrm>
            <a:off x="6515524" y="4371950"/>
            <a:ext cx="1715598" cy="369332"/>
          </a:xfrm>
          <a:prstGeom prst="rect">
            <a:avLst/>
          </a:prstGeom>
        </p:spPr>
        <p:txBody>
          <a:bodyPr wrap="none">
            <a:spAutoFit/>
          </a:bodyPr>
          <a:lstStyle/>
          <a:p>
            <a:r>
              <a:rPr lang="en-US" dirty="0" err="1">
                <a:sym typeface="Wingdings" panose="05000000000000000000" pitchFamily="2" charset="2"/>
              </a:rPr>
              <a:t>ATi</a:t>
            </a:r>
            <a:r>
              <a:rPr lang="en-US" dirty="0">
                <a:sym typeface="Wingdings" panose="05000000000000000000" pitchFamily="2" charset="2"/>
              </a:rPr>
              <a:t> EGA Wonder</a:t>
            </a:r>
            <a:endParaRPr lang="ru-RU" dirty="0"/>
          </a:p>
        </p:txBody>
      </p:sp>
    </p:spTree>
    <p:extLst>
      <p:ext uri="{BB962C8B-B14F-4D97-AF65-F5344CB8AC3E}">
        <p14:creationId xmlns:p14="http://schemas.microsoft.com/office/powerpoint/2010/main" val="167466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35</a:t>
            </a:fld>
            <a:endParaRPr lang="ru-RU"/>
          </a:p>
        </p:txBody>
      </p:sp>
      <p:sp>
        <p:nvSpPr>
          <p:cNvPr id="8" name="Объект 2"/>
          <p:cNvSpPr txBox="1">
            <a:spLocks/>
          </p:cNvSpPr>
          <p:nvPr/>
        </p:nvSpPr>
        <p:spPr>
          <a:xfrm>
            <a:off x="179512" y="843558"/>
            <a:ext cx="8640960" cy="129614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due to required compatibility with older CGA monitors, 200-line graphics modes are limited to 16 colors</a:t>
            </a:r>
          </a:p>
          <a:p>
            <a:pPr>
              <a:spcBef>
                <a:spcPts val="0"/>
              </a:spcBef>
            </a:pPr>
            <a:r>
              <a:rPr lang="en-US" sz="1600" dirty="0">
                <a:sym typeface="Wingdings" panose="05000000000000000000" pitchFamily="2" charset="2"/>
              </a:rPr>
              <a:t>that’s why most EGA games often look comparable with </a:t>
            </a:r>
            <a:r>
              <a:rPr lang="en-US" sz="1600" dirty="0" err="1">
                <a:sym typeface="Wingdings" panose="05000000000000000000" pitchFamily="2" charset="2"/>
              </a:rPr>
              <a:t>PCjr</a:t>
            </a:r>
            <a:r>
              <a:rPr lang="en-US" sz="1600" dirty="0">
                <a:sym typeface="Wingdings" panose="05000000000000000000" pitchFamily="2" charset="2"/>
              </a:rPr>
              <a:t>/Tandy in terms of colors</a:t>
            </a:r>
          </a:p>
          <a:p>
            <a:pPr>
              <a:spcBef>
                <a:spcPts val="0"/>
              </a:spcBef>
            </a:pPr>
            <a:r>
              <a:rPr lang="en-US" sz="1600" dirty="0">
                <a:sym typeface="Wingdings" panose="05000000000000000000" pitchFamily="2" charset="2"/>
              </a:rPr>
              <a:t>but thankfully to powerful EGA write logic and scroll capabilities, EGA games tend to feel more smoothly compared to </a:t>
            </a:r>
            <a:r>
              <a:rPr lang="en-US" sz="1600" dirty="0" err="1">
                <a:sym typeface="Wingdings" panose="05000000000000000000" pitchFamily="2" charset="2"/>
              </a:rPr>
              <a:t>PCjr</a:t>
            </a:r>
            <a:r>
              <a:rPr lang="en-US" sz="1600" dirty="0">
                <a:sym typeface="Wingdings" panose="05000000000000000000" pitchFamily="2" charset="2"/>
              </a:rPr>
              <a:t> titles</a:t>
            </a:r>
          </a:p>
          <a:p>
            <a:pPr lvl="1">
              <a:spcBef>
                <a:spcPts val="0"/>
              </a:spcBef>
            </a:pPr>
            <a:r>
              <a:rPr lang="en-US" sz="1200" dirty="0">
                <a:sym typeface="Wingdings" panose="05000000000000000000" pitchFamily="2" charset="2"/>
              </a:rPr>
              <a:t>Commander Keen being notable example, showcasing novel </a:t>
            </a:r>
            <a:r>
              <a:rPr lang="en-US" sz="1200" dirty="0" err="1">
                <a:sym typeface="Wingdings" panose="05000000000000000000" pitchFamily="2" charset="2"/>
              </a:rPr>
              <a:t>Carmack’s</a:t>
            </a:r>
            <a:r>
              <a:rPr lang="en-US" sz="1200" dirty="0">
                <a:sym typeface="Wingdings" panose="05000000000000000000" pitchFamily="2" charset="2"/>
              </a:rPr>
              <a:t> Adaptive Tile Refresh technique</a:t>
            </a:r>
          </a:p>
          <a:p>
            <a:pPr>
              <a:spcBef>
                <a:spcPts val="0"/>
              </a:spcBef>
            </a:pPr>
            <a:r>
              <a:rPr lang="en-US" sz="1600" dirty="0" err="1">
                <a:sym typeface="Wingdings" panose="05000000000000000000" pitchFamily="2" charset="2"/>
              </a:rPr>
              <a:t>bitplane</a:t>
            </a:r>
            <a:r>
              <a:rPr lang="en-US" sz="1600" dirty="0">
                <a:sym typeface="Wingdings" panose="05000000000000000000" pitchFamily="2" charset="2"/>
              </a:rPr>
              <a:t> graphics also favored fast flat-shaded 3D</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621" y="2715766"/>
            <a:ext cx="2765203"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descr="F:\emul\DOSBox-X_mmx\capture\keen4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677777"/>
            <a:ext cx="2825890" cy="1766181"/>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4948" y="2727176"/>
            <a:ext cx="2765204"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520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36</a:t>
            </a:fld>
            <a:endParaRPr lang="ru-RU"/>
          </a:p>
        </p:txBody>
      </p:sp>
      <p:sp>
        <p:nvSpPr>
          <p:cNvPr id="9" name="Объект 2"/>
          <p:cNvSpPr txBox="1">
            <a:spLocks/>
          </p:cNvSpPr>
          <p:nvPr/>
        </p:nvSpPr>
        <p:spPr>
          <a:xfrm>
            <a:off x="323528" y="900900"/>
            <a:ext cx="8640960" cy="7347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as EGA monitors became </a:t>
            </a:r>
            <a:r>
              <a:rPr lang="en-US" sz="1600" dirty="0" err="1">
                <a:sym typeface="Wingdings" panose="05000000000000000000" pitchFamily="2" charset="2"/>
              </a:rPr>
              <a:t>widespreading</a:t>
            </a:r>
            <a:r>
              <a:rPr lang="en-US" sz="1600" dirty="0">
                <a:sym typeface="Wingdings" panose="05000000000000000000" pitchFamily="2" charset="2"/>
              </a:rPr>
              <a:t>, high resolution (640x350) games start to appear, making full advantage of enhanced RGB222 palette</a:t>
            </a:r>
          </a:p>
          <a:p>
            <a:pPr>
              <a:spcBef>
                <a:spcPts val="0"/>
              </a:spcBef>
            </a:pPr>
            <a:r>
              <a:rPr lang="en-US" sz="1600" dirty="0">
                <a:sym typeface="Wingdings" panose="05000000000000000000" pitchFamily="2" charset="2"/>
              </a:rPr>
              <a:t>most ex-USSR EGA software are </a:t>
            </a:r>
            <a:r>
              <a:rPr lang="en-US" sz="1600" dirty="0" err="1">
                <a:sym typeface="Wingdings" panose="05000000000000000000" pitchFamily="2" charset="2"/>
              </a:rPr>
              <a:t>HiRes</a:t>
            </a:r>
            <a:r>
              <a:rPr lang="en-US" sz="1600" dirty="0">
                <a:sym typeface="Wingdings" panose="05000000000000000000" pitchFamily="2" charset="2"/>
              </a:rPr>
              <a:t>, as imported machines were </a:t>
            </a:r>
            <a:r>
              <a:rPr lang="en-US" sz="1600" dirty="0" err="1">
                <a:sym typeface="Wingdings" panose="05000000000000000000" pitchFamily="2" charset="2"/>
              </a:rPr>
              <a:t>equpped</a:t>
            </a:r>
            <a:r>
              <a:rPr lang="en-US" sz="1600" dirty="0">
                <a:sym typeface="Wingdings" panose="05000000000000000000" pitchFamily="2" charset="2"/>
              </a:rPr>
              <a:t> with EGA monitors</a:t>
            </a:r>
          </a:p>
          <a:p>
            <a:pPr>
              <a:spcBef>
                <a:spcPts val="0"/>
              </a:spcBef>
            </a:pPr>
            <a:r>
              <a:rPr lang="en-US" sz="1600" dirty="0">
                <a:sym typeface="Wingdings" panose="05000000000000000000" pitchFamily="2" charset="2"/>
              </a:rPr>
              <a:t>strategic games also prefer EGA </a:t>
            </a:r>
            <a:r>
              <a:rPr lang="en-US" sz="1600" dirty="0" err="1">
                <a:sym typeface="Wingdings" panose="05000000000000000000" pitchFamily="2" charset="2"/>
              </a:rPr>
              <a:t>HiRes</a:t>
            </a:r>
            <a:r>
              <a:rPr lang="en-US" sz="1600" dirty="0">
                <a:sym typeface="Wingdings" panose="05000000000000000000" pitchFamily="2" charset="2"/>
              </a:rPr>
              <a:t>, like SimCity</a:t>
            </a:r>
          </a:p>
        </p:txBody>
      </p:sp>
      <p:pic>
        <p:nvPicPr>
          <p:cNvPr id="44034" name="Picture 2" descr="https://www.old-games.ru/games/pc/simcity/screenshots/390_4a12b2a34b4e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83719"/>
            <a:ext cx="4104455" cy="2244624"/>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www.old-games.ru/games/pc/dice_krossvord/screenshots/9507_5e7c499c89e6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283718"/>
            <a:ext cx="4104456" cy="224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177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206" y="2815406"/>
            <a:ext cx="2739581" cy="17124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t>
            </a:r>
            <a:r>
              <a:rPr lang="en-US" sz="3600" dirty="0" err="1"/>
              <a:t>demoscene</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37</a:t>
            </a:fld>
            <a:endParaRPr lang="ru-RU"/>
          </a:p>
        </p:txBody>
      </p:sp>
      <p:sp>
        <p:nvSpPr>
          <p:cNvPr id="9" name="Объект 2"/>
          <p:cNvSpPr txBox="1">
            <a:spLocks/>
          </p:cNvSpPr>
          <p:nvPr/>
        </p:nvSpPr>
        <p:spPr>
          <a:xfrm>
            <a:off x="323528" y="771550"/>
            <a:ext cx="8640960" cy="30269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and moreover, there are plenty of </a:t>
            </a:r>
            <a:r>
              <a:rPr lang="en-US" sz="2000" dirty="0" err="1">
                <a:sym typeface="Wingdings" panose="05000000000000000000" pitchFamily="2" charset="2"/>
              </a:rPr>
              <a:t>demoscene</a:t>
            </a:r>
            <a:r>
              <a:rPr lang="en-US" sz="2000" dirty="0">
                <a:sym typeface="Wingdings" panose="05000000000000000000" pitchFamily="2" charset="2"/>
              </a:rPr>
              <a:t> releases for the EGA!</a:t>
            </a:r>
          </a:p>
        </p:txBody>
      </p:sp>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75606"/>
            <a:ext cx="3132634" cy="1958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23528" y="3291830"/>
            <a:ext cx="2652970" cy="523220"/>
          </a:xfrm>
          <a:prstGeom prst="rect">
            <a:avLst/>
          </a:prstGeom>
        </p:spPr>
        <p:txBody>
          <a:bodyPr wrap="none">
            <a:spAutoFit/>
          </a:bodyPr>
          <a:lstStyle/>
          <a:p>
            <a:pPr algn="ctr"/>
            <a:r>
              <a:rPr lang="en-US" sz="1400" dirty="0">
                <a:hlinkClick r:id="rId4"/>
              </a:rPr>
              <a:t>The MEGA-EGA Demo</a:t>
            </a:r>
            <a:r>
              <a:rPr lang="en-US" sz="1400" dirty="0"/>
              <a:t> by S-Cubed</a:t>
            </a:r>
          </a:p>
          <a:p>
            <a:pPr algn="ctr"/>
            <a:r>
              <a:rPr lang="en-US" sz="1400" dirty="0"/>
              <a:t>(1994) </a:t>
            </a:r>
            <a:endParaRPr lang="ru-RU" sz="1400" dirty="0"/>
          </a:p>
        </p:txBody>
      </p:sp>
      <p:pic>
        <p:nvPicPr>
          <p:cNvPr id="4506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1657" y="1203598"/>
            <a:ext cx="3340823" cy="2088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174166" y="3363838"/>
            <a:ext cx="2358274" cy="307777"/>
          </a:xfrm>
          <a:prstGeom prst="rect">
            <a:avLst/>
          </a:prstGeom>
        </p:spPr>
        <p:txBody>
          <a:bodyPr wrap="none">
            <a:spAutoFit/>
          </a:bodyPr>
          <a:lstStyle/>
          <a:p>
            <a:r>
              <a:rPr lang="en-US" sz="1400" dirty="0"/>
              <a:t> </a:t>
            </a:r>
            <a:r>
              <a:rPr lang="en-US" sz="1400" dirty="0">
                <a:hlinkClick r:id="rId4"/>
              </a:rPr>
              <a:t>1991 Donut</a:t>
            </a:r>
            <a:r>
              <a:rPr lang="en-US" sz="1400" dirty="0"/>
              <a:t> by Desire (2013) </a:t>
            </a:r>
            <a:endParaRPr lang="ru-RU" sz="1400" dirty="0"/>
          </a:p>
        </p:txBody>
      </p:sp>
      <p:sp>
        <p:nvSpPr>
          <p:cNvPr id="10" name="Прямоугольник 9"/>
          <p:cNvSpPr/>
          <p:nvPr/>
        </p:nvSpPr>
        <p:spPr>
          <a:xfrm>
            <a:off x="2808312" y="4578682"/>
            <a:ext cx="3203848" cy="369332"/>
          </a:xfrm>
          <a:prstGeom prst="rect">
            <a:avLst/>
          </a:prstGeom>
        </p:spPr>
        <p:txBody>
          <a:bodyPr wrap="square">
            <a:spAutoFit/>
          </a:bodyPr>
          <a:lstStyle/>
          <a:p>
            <a:pPr algn="ctr"/>
            <a:r>
              <a:rPr lang="en-US" dirty="0">
                <a:hlinkClick r:id="rId6"/>
              </a:rPr>
              <a:t>Gr8</a:t>
            </a:r>
            <a:r>
              <a:rPr lang="en-US" dirty="0"/>
              <a:t> by Future Crew (1990)</a:t>
            </a:r>
            <a:endParaRPr lang="ru-RU" dirty="0"/>
          </a:p>
        </p:txBody>
      </p:sp>
    </p:spTree>
    <p:extLst>
      <p:ext uri="{BB962C8B-B14F-4D97-AF65-F5344CB8AC3E}">
        <p14:creationId xmlns:p14="http://schemas.microsoft.com/office/powerpoint/2010/main" val="380607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38</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a:sym typeface="Wingdings" panose="05000000000000000000" pitchFamily="2" charset="2"/>
              </a:rPr>
              <a:t>introduced in 1987 in IBM PS/2 machines, later released as standalone (rare) ISA card</a:t>
            </a:r>
          </a:p>
          <a:p>
            <a:pPr>
              <a:spcBef>
                <a:spcPts val="0"/>
              </a:spcBef>
            </a:pPr>
            <a:r>
              <a:rPr lang="en-US" sz="1400" dirty="0">
                <a:sym typeface="Wingdings" panose="05000000000000000000" pitchFamily="2" charset="2"/>
              </a:rPr>
              <a:t>single-chip ASIC design, versatile and widely cloned :)</a:t>
            </a:r>
          </a:p>
          <a:p>
            <a:pPr>
              <a:spcBef>
                <a:spcPts val="0"/>
              </a:spcBef>
            </a:pPr>
            <a:r>
              <a:rPr lang="en-US" sz="1400" dirty="0">
                <a:sym typeface="Wingdings" panose="05000000000000000000" pitchFamily="2" charset="2"/>
              </a:rPr>
              <a:t>moved from digital to analog RGB, doubled scan rate to 31 kHz and vertical refresh to 70 Hz</a:t>
            </a:r>
          </a:p>
          <a:p>
            <a:pPr>
              <a:spcBef>
                <a:spcPts val="0"/>
              </a:spcBef>
            </a:pPr>
            <a:r>
              <a:rPr lang="en-US" sz="1400" dirty="0">
                <a:sym typeface="Wingdings" panose="05000000000000000000" pitchFamily="2" charset="2"/>
              </a:rPr>
              <a:t>RAMDAC allowing up to 256 color from 262144 3x6-bit palette</a:t>
            </a:r>
          </a:p>
          <a:p>
            <a:pPr>
              <a:spcBef>
                <a:spcPts val="0"/>
              </a:spcBef>
            </a:pPr>
            <a:r>
              <a:rPr lang="en-US" sz="1400" dirty="0">
                <a:sym typeface="Wingdings" panose="05000000000000000000" pitchFamily="2" charset="2"/>
              </a:rPr>
              <a:t>new graphics modes:</a:t>
            </a:r>
          </a:p>
          <a:p>
            <a:pPr lvl="1">
              <a:spcBef>
                <a:spcPts val="0"/>
              </a:spcBef>
            </a:pPr>
            <a:r>
              <a:rPr lang="en-US" sz="1200" dirty="0">
                <a:sym typeface="Wingdings" panose="05000000000000000000" pitchFamily="2" charset="2"/>
              </a:rPr>
              <a:t>8x16 character 40x25 and 80x25 text modes</a:t>
            </a:r>
          </a:p>
          <a:p>
            <a:pPr lvl="1">
              <a:spcBef>
                <a:spcPts val="0"/>
              </a:spcBef>
            </a:pPr>
            <a:r>
              <a:rPr lang="en-US" sz="1200" dirty="0">
                <a:sym typeface="Wingdings" panose="05000000000000000000" pitchFamily="2" charset="2"/>
              </a:rPr>
              <a:t>double-scanned CGA/EGA compatible 320x200/640x200modes with enhanced palette capabilities (16 sets of 16 colors from 256K palette)</a:t>
            </a:r>
          </a:p>
          <a:p>
            <a:pPr lvl="1">
              <a:spcBef>
                <a:spcPts val="0"/>
              </a:spcBef>
            </a:pPr>
            <a:r>
              <a:rPr lang="en-US" sz="1200" dirty="0">
                <a:sym typeface="Wingdings" panose="05000000000000000000" pitchFamily="2" charset="2"/>
              </a:rPr>
              <a:t>640x480 2/16 colors 60 Hz high resolution and 1:1 pixel aspect mode</a:t>
            </a:r>
          </a:p>
          <a:p>
            <a:pPr lvl="1">
              <a:spcBef>
                <a:spcPts val="0"/>
              </a:spcBef>
            </a:pPr>
            <a:r>
              <a:rPr lang="en-US" sz="1200" dirty="0">
                <a:sym typeface="Wingdings" panose="05000000000000000000" pitchFamily="2" charset="2"/>
              </a:rPr>
              <a:t>320x200 256 color linear (chain-4) graphics mode + various Mode-X unchained 256 modes</a:t>
            </a:r>
            <a:endParaRPr lang="en-US" sz="1000" dirty="0">
              <a:sym typeface="Wingdings" panose="05000000000000000000" pitchFamily="2" charset="2"/>
            </a:endParaRPr>
          </a:p>
          <a:p>
            <a:pPr>
              <a:spcBef>
                <a:spcPts val="0"/>
              </a:spcBef>
            </a:pPr>
            <a:r>
              <a:rPr lang="en-US" sz="1600" dirty="0">
                <a:sym typeface="Wingdings" panose="05000000000000000000" pitchFamily="2" charset="2"/>
              </a:rPr>
              <a:t>256 </a:t>
            </a:r>
            <a:r>
              <a:rPr lang="en-US" sz="1600" dirty="0" err="1">
                <a:sym typeface="Wingdings" panose="05000000000000000000" pitchFamily="2" charset="2"/>
              </a:rPr>
              <a:t>kB</a:t>
            </a:r>
            <a:r>
              <a:rPr lang="en-US" sz="1600" dirty="0">
                <a:sym typeface="Wingdings" panose="05000000000000000000" pitchFamily="2" charset="2"/>
              </a:rPr>
              <a:t> of VRAM, </a:t>
            </a:r>
            <a:r>
              <a:rPr lang="en-US" sz="1600" dirty="0" smtClean="0">
                <a:sym typeface="Wingdings" panose="05000000000000000000" pitchFamily="2" charset="2"/>
              </a:rPr>
              <a:t>4 </a:t>
            </a:r>
            <a:r>
              <a:rPr lang="en-US" sz="1600" dirty="0" err="1" smtClean="0">
                <a:sym typeface="Wingdings" panose="05000000000000000000" pitchFamily="2" charset="2"/>
              </a:rPr>
              <a:t>bitplane</a:t>
            </a:r>
            <a:r>
              <a:rPr lang="en-US" sz="1600" dirty="0" smtClean="0">
                <a:sym typeface="Wingdings" panose="05000000000000000000" pitchFamily="2" charset="2"/>
              </a:rPr>
              <a:t> </a:t>
            </a:r>
            <a:r>
              <a:rPr lang="en-US" sz="1600" dirty="0">
                <a:sym typeface="Wingdings" panose="05000000000000000000" pitchFamily="2" charset="2"/>
              </a:rPr>
              <a:t>arranged</a:t>
            </a:r>
          </a:p>
          <a:p>
            <a:pPr>
              <a:spcBef>
                <a:spcPts val="0"/>
              </a:spcBef>
            </a:pPr>
            <a:r>
              <a:rPr lang="en-US" sz="1600" dirty="0">
                <a:sym typeface="Wingdings" panose="05000000000000000000" pitchFamily="2" charset="2"/>
              </a:rPr>
              <a:t>register and memory layout compatible with EGA</a:t>
            </a:r>
          </a:p>
          <a:p>
            <a:pPr>
              <a:spcBef>
                <a:spcPts val="0"/>
              </a:spcBef>
            </a:pPr>
            <a:r>
              <a:rPr lang="en-US" sz="1600" dirty="0">
                <a:sym typeface="Wingdings" panose="05000000000000000000" pitchFamily="2" charset="2"/>
              </a:rPr>
              <a:t>became an instant hit, copied and enhanced countless tiles, supported by almost every OS since 90s, still supported by modern graphics cards</a:t>
            </a:r>
          </a:p>
          <a:p>
            <a:pPr>
              <a:spcBef>
                <a:spcPts val="0"/>
              </a:spcBef>
            </a:pPr>
            <a:r>
              <a:rPr lang="en-US" sz="1600" dirty="0">
                <a:sym typeface="Wingdings" panose="05000000000000000000" pitchFamily="2" charset="2"/>
              </a:rPr>
              <a:t>more </a:t>
            </a:r>
            <a:r>
              <a:rPr lang="en-US" sz="1600" dirty="0" smtClean="0">
                <a:sym typeface="Wingdings" panose="05000000000000000000" pitchFamily="2" charset="2"/>
              </a:rPr>
              <a:t>in-depth VGA </a:t>
            </a:r>
            <a:r>
              <a:rPr lang="en-US" sz="1600" dirty="0">
                <a:sym typeface="Wingdings" panose="05000000000000000000" pitchFamily="2" charset="2"/>
              </a:rPr>
              <a:t>breakdown in </a:t>
            </a:r>
            <a:r>
              <a:rPr lang="en-US" sz="1600" dirty="0" smtClean="0">
                <a:sym typeface="Wingdings" panose="05000000000000000000" pitchFamily="2" charset="2"/>
              </a:rPr>
              <a:t>“in depth” </a:t>
            </a:r>
            <a:r>
              <a:rPr lang="en-US" sz="1600" dirty="0">
                <a:sym typeface="Wingdings" panose="05000000000000000000" pitchFamily="2" charset="2"/>
              </a:rPr>
              <a:t>section</a:t>
            </a:r>
            <a:endParaRPr lang="en-US" sz="1200" dirty="0">
              <a:sym typeface="Wingdings" panose="05000000000000000000" pitchFamily="2" charset="2"/>
            </a:endParaRPr>
          </a:p>
        </p:txBody>
      </p:sp>
      <p:sp>
        <p:nvSpPr>
          <p:cNvPr id="2" name="Прямоугольник 1"/>
          <p:cNvSpPr/>
          <p:nvPr/>
        </p:nvSpPr>
        <p:spPr>
          <a:xfrm>
            <a:off x="5703715" y="2634466"/>
            <a:ext cx="2756717" cy="369332"/>
          </a:xfrm>
          <a:prstGeom prst="rect">
            <a:avLst/>
          </a:prstGeom>
        </p:spPr>
        <p:txBody>
          <a:bodyPr wrap="none">
            <a:spAutoFit/>
          </a:bodyPr>
          <a:lstStyle/>
          <a:p>
            <a:r>
              <a:rPr lang="en-US" dirty="0">
                <a:sym typeface="Wingdings" panose="05000000000000000000" pitchFamily="2" charset="2"/>
              </a:rPr>
              <a:t>VGA integrated in IBM PS/2</a:t>
            </a:r>
            <a:endParaRPr lang="ru-RU" dirty="0"/>
          </a:p>
        </p:txBody>
      </p:sp>
      <p:sp>
        <p:nvSpPr>
          <p:cNvPr id="14" name="Прямоугольник 13"/>
          <p:cNvSpPr/>
          <p:nvPr/>
        </p:nvSpPr>
        <p:spPr>
          <a:xfrm>
            <a:off x="5940152" y="4155926"/>
            <a:ext cx="2592889" cy="369332"/>
          </a:xfrm>
          <a:prstGeom prst="rect">
            <a:avLst/>
          </a:prstGeom>
        </p:spPr>
        <p:txBody>
          <a:bodyPr wrap="none">
            <a:spAutoFit/>
          </a:bodyPr>
          <a:lstStyle/>
          <a:p>
            <a:r>
              <a:rPr lang="en-US" dirty="0">
                <a:sym typeface="Wingdings" panose="05000000000000000000" pitchFamily="2" charset="2"/>
              </a:rPr>
              <a:t>Standalone IBM VGA card</a:t>
            </a:r>
            <a:endParaRPr lang="ru-RU" dirty="0"/>
          </a:p>
        </p:txBody>
      </p:sp>
      <p:pic>
        <p:nvPicPr>
          <p:cNvPr id="35846" name="Picture 6" descr="http://www.vgamuseum.info/images/pepino/ibm/ibm_ps2_display_adapter_f.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7009" y="3219822"/>
            <a:ext cx="3403019" cy="822271"/>
          </a:xfrm>
          <a:prstGeom prst="rect">
            <a:avLst/>
          </a:prstGeom>
          <a:noFill/>
          <a:extLst>
            <a:ext uri="{909E8E84-426E-40DD-AFC4-6F175D3DCCD1}">
              <a14:hiddenFill xmlns:a14="http://schemas.microsoft.com/office/drawing/2010/main">
                <a:solidFill>
                  <a:srgbClr val="FFFFFF"/>
                </a:solidFill>
              </a14:hiddenFill>
            </a:ext>
          </a:extLst>
        </p:spPr>
      </p:pic>
      <p:pic>
        <p:nvPicPr>
          <p:cNvPr id="3584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2472" y="627534"/>
            <a:ext cx="2664296" cy="199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572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39</a:t>
            </a:fld>
            <a:endParaRPr lang="ru-RU"/>
          </a:p>
        </p:txBody>
      </p:sp>
      <p:sp>
        <p:nvSpPr>
          <p:cNvPr id="8" name="Объект 2"/>
          <p:cNvSpPr txBox="1">
            <a:spLocks/>
          </p:cNvSpPr>
          <p:nvPr/>
        </p:nvSpPr>
        <p:spPr>
          <a:xfrm>
            <a:off x="220688" y="843558"/>
            <a:ext cx="8424936" cy="17281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original IBM VGA is pretty slow due to 8-bit CPU bus, and limited to low-res 256-color modes</a:t>
            </a:r>
          </a:p>
          <a:p>
            <a:pPr marL="0" indent="0">
              <a:spcBef>
                <a:spcPts val="0"/>
              </a:spcBef>
              <a:buNone/>
            </a:pPr>
            <a:r>
              <a:rPr lang="en-US" sz="1600" dirty="0">
                <a:sym typeface="Wingdings" panose="05000000000000000000" pitchFamily="2" charset="2"/>
              </a:rPr>
              <a:t>several manufacturers copied VGA design, enhanced it with 16-bit host bus, FIFO buffers for optimizing VRAM access, faster and larger memory, higher resolution and color modes….</a:t>
            </a:r>
          </a:p>
          <a:p>
            <a:pPr>
              <a:spcBef>
                <a:spcPts val="0"/>
              </a:spcBef>
            </a:pPr>
            <a:r>
              <a:rPr lang="en-US" sz="1600" dirty="0">
                <a:sym typeface="Wingdings" panose="05000000000000000000" pitchFamily="2" charset="2"/>
              </a:rPr>
              <a:t>commonly known as “Super VGA” cards</a:t>
            </a:r>
          </a:p>
          <a:p>
            <a:pPr lvl="1">
              <a:spcBef>
                <a:spcPts val="0"/>
              </a:spcBef>
            </a:pPr>
            <a:r>
              <a:rPr lang="en-US" sz="1200" dirty="0">
                <a:sym typeface="Wingdings" panose="05000000000000000000" pitchFamily="2" charset="2"/>
              </a:rPr>
              <a:t>released from firms like Cirrus Logic, </a:t>
            </a:r>
            <a:r>
              <a:rPr lang="en-US" sz="1200" dirty="0" err="1">
                <a:sym typeface="Wingdings" panose="05000000000000000000" pitchFamily="2" charset="2"/>
              </a:rPr>
              <a:t>ATi</a:t>
            </a:r>
            <a:r>
              <a:rPr lang="en-US" sz="1200" dirty="0">
                <a:sym typeface="Wingdings" panose="05000000000000000000" pitchFamily="2" charset="2"/>
              </a:rPr>
              <a:t>, Tseng, Trident, </a:t>
            </a:r>
            <a:r>
              <a:rPr lang="en-US" sz="1200" dirty="0" err="1">
                <a:sym typeface="Wingdings" panose="05000000000000000000" pitchFamily="2" charset="2"/>
              </a:rPr>
              <a:t>Realtek</a:t>
            </a:r>
            <a:r>
              <a:rPr lang="en-US" sz="1200" dirty="0">
                <a:sym typeface="Wingdings" panose="05000000000000000000" pitchFamily="2" charset="2"/>
              </a:rPr>
              <a:t>…. varying in VGA compatibility but being totally incompatible between vendor SVGA modes</a:t>
            </a:r>
          </a:p>
          <a:p>
            <a:pPr>
              <a:spcBef>
                <a:spcPts val="0"/>
              </a:spcBef>
            </a:pPr>
            <a:r>
              <a:rPr lang="en-US" sz="1600" dirty="0">
                <a:sym typeface="Wingdings" panose="05000000000000000000" pitchFamily="2" charset="2"/>
              </a:rPr>
              <a:t>VESA </a:t>
            </a:r>
            <a:r>
              <a:rPr lang="en-US" sz="1600" dirty="0" err="1">
                <a:sym typeface="Wingdings" panose="05000000000000000000" pitchFamily="2" charset="2"/>
              </a:rPr>
              <a:t>standartized</a:t>
            </a:r>
            <a:r>
              <a:rPr lang="en-US" sz="1600" dirty="0">
                <a:sym typeface="Wingdings" panose="05000000000000000000" pitchFamily="2" charset="2"/>
              </a:rPr>
              <a:t> SVGA features with the release of BIOS Extensions (1989 and onward)</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9346" y="2638161"/>
            <a:ext cx="3151126" cy="144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751698" y="4157667"/>
            <a:ext cx="2924758" cy="646331"/>
          </a:xfrm>
          <a:prstGeom prst="rect">
            <a:avLst/>
          </a:prstGeom>
        </p:spPr>
        <p:txBody>
          <a:bodyPr wrap="square">
            <a:spAutoFit/>
          </a:bodyPr>
          <a:lstStyle/>
          <a:p>
            <a:pPr algn="ctr"/>
            <a:r>
              <a:rPr lang="en-US" sz="1200" i="1" dirty="0">
                <a:sym typeface="Wingdings" panose="05000000000000000000" pitchFamily="2" charset="2"/>
              </a:rPr>
              <a:t>Cirrus Logic GD5420 (1992-1994) – solid low-cost Super VGA adapter, integrating VGA, RAMDAC and PLL in one IC</a:t>
            </a:r>
            <a:endParaRPr lang="ru-RU" sz="1200" i="1" dirty="0"/>
          </a:p>
        </p:txBody>
      </p:sp>
      <p:pic>
        <p:nvPicPr>
          <p:cNvPr id="47108" name="Picture 4" descr="http://www.vgamuseum.info/images/palcal/tseng/842_cardex_p.n.9307-00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646725"/>
            <a:ext cx="2563728" cy="1365185"/>
          </a:xfrm>
          <a:prstGeom prst="rect">
            <a:avLst/>
          </a:prstGeom>
          <a:noFill/>
          <a:extLst>
            <a:ext uri="{909E8E84-426E-40DD-AFC4-6F175D3DCCD1}">
              <a14:hiddenFill xmlns:a14="http://schemas.microsoft.com/office/drawing/2010/main">
                <a:solidFill>
                  <a:srgbClr val="FFFFFF"/>
                </a:solidFill>
              </a14:hiddenFill>
            </a:ext>
          </a:extLst>
        </p:spPr>
      </p:pic>
      <p:sp>
        <p:nvSpPr>
          <p:cNvPr id="13" name="Прямоугольник 12"/>
          <p:cNvSpPr/>
          <p:nvPr/>
        </p:nvSpPr>
        <p:spPr>
          <a:xfrm>
            <a:off x="251520" y="4085659"/>
            <a:ext cx="2289459" cy="646331"/>
          </a:xfrm>
          <a:prstGeom prst="rect">
            <a:avLst/>
          </a:prstGeom>
        </p:spPr>
        <p:txBody>
          <a:bodyPr wrap="square">
            <a:spAutoFit/>
          </a:bodyPr>
          <a:lstStyle/>
          <a:p>
            <a:pPr algn="ctr"/>
            <a:r>
              <a:rPr lang="en-US" sz="1200" i="1" dirty="0">
                <a:sym typeface="Wingdings" panose="05000000000000000000" pitchFamily="2" charset="2"/>
              </a:rPr>
              <a:t>Tseng ET4000AX (1989) – best performance at the time, SVGA landmark for several years</a:t>
            </a:r>
            <a:endParaRPr lang="ru-RU" sz="1200" i="1" dirty="0"/>
          </a:p>
        </p:txBody>
      </p:sp>
      <p:sp>
        <p:nvSpPr>
          <p:cNvPr id="15" name="Прямоугольник 14"/>
          <p:cNvSpPr/>
          <p:nvPr/>
        </p:nvSpPr>
        <p:spPr>
          <a:xfrm>
            <a:off x="2699792" y="4371950"/>
            <a:ext cx="2924758" cy="646331"/>
          </a:xfrm>
          <a:prstGeom prst="rect">
            <a:avLst/>
          </a:prstGeom>
        </p:spPr>
        <p:txBody>
          <a:bodyPr wrap="square">
            <a:spAutoFit/>
          </a:bodyPr>
          <a:lstStyle/>
          <a:p>
            <a:pPr algn="ctr"/>
            <a:r>
              <a:rPr lang="en-US" sz="1200" i="1" dirty="0">
                <a:sym typeface="Wingdings" panose="05000000000000000000" pitchFamily="2" charset="2"/>
              </a:rPr>
              <a:t>Trident TVGA9000C (1992) – low-cost range adapter with abysmal planar/Mode-X performance</a:t>
            </a:r>
            <a:endParaRPr lang="ru-RU" sz="1200" i="1" dirty="0"/>
          </a:p>
        </p:txBody>
      </p:sp>
      <p:pic>
        <p:nvPicPr>
          <p:cNvPr id="47111" name="Picture 7" descr="http://www.vgamuseum.info/images/palcal/trident/139_7133_rev.b1_trident_tvga9000c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7" y="2859782"/>
            <a:ext cx="2710608" cy="145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646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7" name="Picture 19" descr="https://media.demozoo.org/screens/o/95/33/aac6.15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851670"/>
            <a:ext cx="1440160" cy="900100"/>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https://media.demozoo.org/screens/o/06/2e/7c1c.1318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8154" y="1897161"/>
            <a:ext cx="1309768" cy="818605"/>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distinctive periods </a:t>
            </a:r>
            <a:endParaRPr lang="ru-RU" sz="3600" dirty="0"/>
          </a:p>
        </p:txBody>
      </p:sp>
      <p:sp>
        <p:nvSpPr>
          <p:cNvPr id="5" name="Объект 2"/>
          <p:cNvSpPr txBox="1">
            <a:spLocks/>
          </p:cNvSpPr>
          <p:nvPr/>
        </p:nvSpPr>
        <p:spPr>
          <a:xfrm>
            <a:off x="537096" y="2931790"/>
            <a:ext cx="151216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endParaRPr lang="en-US" sz="1800" dirty="0">
              <a:sym typeface="Wingdings" panose="05000000000000000000" pitchFamily="2" charset="2"/>
            </a:endParaRPr>
          </a:p>
        </p:txBody>
      </p:sp>
      <p:sp>
        <p:nvSpPr>
          <p:cNvPr id="6" name="Номер слайда 5"/>
          <p:cNvSpPr>
            <a:spLocks noGrp="1"/>
          </p:cNvSpPr>
          <p:nvPr>
            <p:ph type="sldNum" sz="quarter" idx="12"/>
          </p:nvPr>
        </p:nvSpPr>
        <p:spPr/>
        <p:txBody>
          <a:bodyPr/>
          <a:lstStyle/>
          <a:p>
            <a:fld id="{1E030C87-1511-491E-BD2D-7C6D6654AA18}" type="slidenum">
              <a:rPr lang="ru-RU" smtClean="0"/>
              <a:t>4</a:t>
            </a:fld>
            <a:endParaRPr lang="ru-RU"/>
          </a:p>
        </p:txBody>
      </p:sp>
      <p:sp>
        <p:nvSpPr>
          <p:cNvPr id="9" name="Объект 2"/>
          <p:cNvSpPr txBox="1">
            <a:spLocks/>
          </p:cNvSpPr>
          <p:nvPr/>
        </p:nvSpPr>
        <p:spPr>
          <a:xfrm>
            <a:off x="395536" y="4654376"/>
            <a:ext cx="2664296" cy="3656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Original IBM PC machines</a:t>
            </a:r>
          </a:p>
        </p:txBody>
      </p:sp>
      <p:sp>
        <p:nvSpPr>
          <p:cNvPr id="10" name="Объект 2"/>
          <p:cNvSpPr txBox="1">
            <a:spLocks/>
          </p:cNvSpPr>
          <p:nvPr/>
        </p:nvSpPr>
        <p:spPr>
          <a:xfrm>
            <a:off x="5436096" y="4587974"/>
            <a:ext cx="1872208" cy="4016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err="1">
                <a:sym typeface="Wingdings" panose="05000000000000000000" pitchFamily="2" charset="2"/>
              </a:rPr>
              <a:t>sizecoding</a:t>
            </a:r>
            <a:endParaRPr lang="en-US" sz="1800" dirty="0">
              <a:sym typeface="Wingdings" panose="05000000000000000000" pitchFamily="2" charset="2"/>
            </a:endParaRPr>
          </a:p>
        </p:txBody>
      </p:sp>
      <p:sp>
        <p:nvSpPr>
          <p:cNvPr id="11" name="Объект 2"/>
          <p:cNvSpPr txBox="1">
            <a:spLocks/>
          </p:cNvSpPr>
          <p:nvPr/>
        </p:nvSpPr>
        <p:spPr>
          <a:xfrm>
            <a:off x="537096" y="2715766"/>
            <a:ext cx="187466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birth</a:t>
            </a:r>
            <a:br>
              <a:rPr lang="en-US" sz="1800" dirty="0">
                <a:sym typeface="Wingdings" panose="05000000000000000000" pitchFamily="2" charset="2"/>
              </a:rPr>
            </a:br>
            <a:r>
              <a:rPr lang="en-US" sz="1800" dirty="0">
                <a:sym typeface="Wingdings" panose="05000000000000000000" pitchFamily="2" charset="2"/>
              </a:rPr>
              <a:t>(1990 – 1992)</a:t>
            </a:r>
          </a:p>
          <a:p>
            <a:pPr marL="0" indent="0" algn="ctr">
              <a:spcBef>
                <a:spcPts val="0"/>
              </a:spcBef>
              <a:buNone/>
            </a:pPr>
            <a:r>
              <a:rPr lang="en-US" sz="1100" i="1" dirty="0">
                <a:sym typeface="Wingdings" panose="05000000000000000000" pitchFamily="2" charset="2"/>
              </a:rPr>
              <a:t>286-386, EGA/VGA, </a:t>
            </a:r>
            <a:r>
              <a:rPr lang="en-US" sz="1100" i="1" dirty="0" err="1">
                <a:sym typeface="Wingdings" panose="05000000000000000000" pitchFamily="2" charset="2"/>
              </a:rPr>
              <a:t>Covox</a:t>
            </a:r>
            <a:r>
              <a:rPr lang="en-US" sz="1100" i="1" dirty="0">
                <a:sym typeface="Wingdings" panose="05000000000000000000" pitchFamily="2" charset="2"/>
              </a:rPr>
              <a:t>/SB</a:t>
            </a:r>
            <a:endParaRPr lang="en-US" sz="1200" i="1" dirty="0">
              <a:sym typeface="Wingdings" panose="05000000000000000000" pitchFamily="2" charset="2"/>
            </a:endParaRPr>
          </a:p>
        </p:txBody>
      </p:sp>
      <p:sp>
        <p:nvSpPr>
          <p:cNvPr id="12" name="Объект 2"/>
          <p:cNvSpPr txBox="1">
            <a:spLocks/>
          </p:cNvSpPr>
          <p:nvPr/>
        </p:nvSpPr>
        <p:spPr>
          <a:xfrm>
            <a:off x="3414700" y="2787774"/>
            <a:ext cx="158934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golden age</a:t>
            </a:r>
            <a:br>
              <a:rPr lang="en-US" sz="1800" dirty="0">
                <a:sym typeface="Wingdings" panose="05000000000000000000" pitchFamily="2" charset="2"/>
              </a:rPr>
            </a:br>
            <a:r>
              <a:rPr lang="en-US" sz="1800" dirty="0">
                <a:sym typeface="Wingdings" panose="05000000000000000000" pitchFamily="2" charset="2"/>
              </a:rPr>
              <a:t>(1993 – 1996)</a:t>
            </a:r>
          </a:p>
          <a:p>
            <a:pPr marL="0" lvl="0" indent="0" algn="ctr">
              <a:spcBef>
                <a:spcPts val="0"/>
              </a:spcBef>
              <a:buNone/>
            </a:pPr>
            <a:r>
              <a:rPr lang="en-US" sz="1100" i="1" dirty="0">
                <a:solidFill>
                  <a:prstClr val="black"/>
                </a:solidFill>
                <a:sym typeface="Wingdings" panose="05000000000000000000" pitchFamily="2" charset="2"/>
              </a:rPr>
              <a:t>486, VGA, GUS</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sp>
        <p:nvSpPr>
          <p:cNvPr id="13" name="Объект 2"/>
          <p:cNvSpPr txBox="1">
            <a:spLocks/>
          </p:cNvSpPr>
          <p:nvPr/>
        </p:nvSpPr>
        <p:spPr>
          <a:xfrm>
            <a:off x="6228184" y="2787774"/>
            <a:ext cx="201622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transfiguration</a:t>
            </a:r>
            <a:br>
              <a:rPr lang="en-US" sz="1800" dirty="0">
                <a:sym typeface="Wingdings" panose="05000000000000000000" pitchFamily="2" charset="2"/>
              </a:rPr>
            </a:br>
            <a:r>
              <a:rPr lang="en-US" sz="1800" dirty="0">
                <a:sym typeface="Wingdings" panose="05000000000000000000" pitchFamily="2" charset="2"/>
              </a:rPr>
              <a:t>(1997 – 1999)</a:t>
            </a:r>
          </a:p>
          <a:p>
            <a:pPr marL="0" lvl="0" indent="0" algn="ctr">
              <a:spcBef>
                <a:spcPts val="0"/>
              </a:spcBef>
              <a:buNone/>
            </a:pPr>
            <a:r>
              <a:rPr lang="en-US" sz="1100" i="1" dirty="0">
                <a:solidFill>
                  <a:prstClr val="black"/>
                </a:solidFill>
                <a:sym typeface="Wingdings" panose="05000000000000000000" pitchFamily="2" charset="2"/>
              </a:rPr>
              <a:t>Pentium, SVGA, GUS/SB16</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pic>
        <p:nvPicPr>
          <p:cNvPr id="716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987574"/>
            <a:ext cx="1567428" cy="979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descr="https://media.demozoo.org/screens/o/d0/c4/8701.470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5492" y="1716396"/>
            <a:ext cx="1267341" cy="79208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s://media.demozoo.org/screens/o/b2/5c/e9d0.170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3120" y="1214577"/>
            <a:ext cx="1241306" cy="775816"/>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s://media.demozoo.org/screens/o/15/75/2bf7.26429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0291" y="1111347"/>
            <a:ext cx="1224137" cy="765086"/>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https://media.demozoo.org/screens/s/25/a6/7c76.16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1876433"/>
            <a:ext cx="1370151" cy="882034"/>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https://media.demozoo.org/screens/s/8f/88/bdb4.174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9721" y="1327371"/>
            <a:ext cx="1299730" cy="81233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https://media.demozoo.org/screens/o/cf/41/11c3.5848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2280" y="1419622"/>
            <a:ext cx="1656184" cy="103511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descr="https://media.demozoo.org/screens/s/23/bd/5631.7874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0878" y="3679402"/>
            <a:ext cx="1246986" cy="794954"/>
          </a:xfrm>
          <a:prstGeom prst="rect">
            <a:avLst/>
          </a:prstGeom>
          <a:noFill/>
          <a:extLst>
            <a:ext uri="{909E8E84-426E-40DD-AFC4-6F175D3DCCD1}">
              <a14:hiddenFill xmlns:a14="http://schemas.microsoft.com/office/drawing/2010/main">
                <a:solidFill>
                  <a:srgbClr val="FFFFFF"/>
                </a:solidFill>
              </a14:hiddenFill>
            </a:ext>
          </a:extLst>
        </p:spPr>
      </p:pic>
      <p:pic>
        <p:nvPicPr>
          <p:cNvPr id="7191" name="Picture 23" descr="https://media.demozoo.org/screens/o/68/27/d699.8516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512" y="3723878"/>
            <a:ext cx="1152128" cy="720080"/>
          </a:xfrm>
          <a:prstGeom prst="rect">
            <a:avLst/>
          </a:prstGeom>
          <a:noFill/>
          <a:extLst>
            <a:ext uri="{909E8E84-426E-40DD-AFC4-6F175D3DCCD1}">
              <a14:hiddenFill xmlns:a14="http://schemas.microsoft.com/office/drawing/2010/main">
                <a:solidFill>
                  <a:srgbClr val="FFFFFF"/>
                </a:solidFill>
              </a14:hiddenFill>
            </a:ext>
          </a:extLst>
        </p:spPr>
      </p:pic>
      <p:pic>
        <p:nvPicPr>
          <p:cNvPr id="7193" name="Picture 25" descr="https://media.demozoo.org/screens/o/e8/9e/1465.17155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87624" y="3826949"/>
            <a:ext cx="1160039" cy="827427"/>
          </a:xfrm>
          <a:prstGeom prst="rect">
            <a:avLst/>
          </a:prstGeom>
          <a:noFill/>
          <a:extLst>
            <a:ext uri="{909E8E84-426E-40DD-AFC4-6F175D3DCCD1}">
              <a14:hiddenFill xmlns:a14="http://schemas.microsoft.com/office/drawing/2010/main">
                <a:solidFill>
                  <a:srgbClr val="FFFFFF"/>
                </a:solidFill>
              </a14:hiddenFill>
            </a:ext>
          </a:extLst>
        </p:spPr>
      </p:pic>
      <p:pic>
        <p:nvPicPr>
          <p:cNvPr id="7195" name="Picture 27" descr="screenshot added by sensenstahl on 2021-03-14 22:55: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1960" y="3743302"/>
            <a:ext cx="1369031" cy="855645"/>
          </a:xfrm>
          <a:prstGeom prst="rect">
            <a:avLst/>
          </a:prstGeom>
          <a:noFill/>
          <a:extLst>
            <a:ext uri="{909E8E84-426E-40DD-AFC4-6F175D3DCCD1}">
              <a14:hiddenFill xmlns:a14="http://schemas.microsoft.com/office/drawing/2010/main">
                <a:solidFill>
                  <a:srgbClr val="FFFFFF"/>
                </a:solidFill>
              </a14:hiddenFill>
            </a:ext>
          </a:extLst>
        </p:spPr>
      </p:pic>
      <p:pic>
        <p:nvPicPr>
          <p:cNvPr id="7197" name="Picture 29" descr="screenshot added by iONic on 2021-03-14 22:52:2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2120" y="3723878"/>
            <a:ext cx="1431190" cy="894494"/>
          </a:xfrm>
          <a:prstGeom prst="rect">
            <a:avLst/>
          </a:prstGeom>
          <a:noFill/>
          <a:extLst>
            <a:ext uri="{909E8E84-426E-40DD-AFC4-6F175D3DCCD1}">
              <a14:hiddenFill xmlns:a14="http://schemas.microsoft.com/office/drawing/2010/main">
                <a:solidFill>
                  <a:srgbClr val="FFFFFF"/>
                </a:solidFill>
              </a14:hiddenFill>
            </a:ext>
          </a:extLst>
        </p:spPr>
      </p:pic>
      <p:pic>
        <p:nvPicPr>
          <p:cNvPr id="7199" name="Picture 31" descr="screenshot added by Optimonk on 2021-03-14 23:02:0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64288" y="3743302"/>
            <a:ext cx="1369030" cy="85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2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40</a:t>
            </a:fld>
            <a:endParaRPr lang="ru-RU"/>
          </a:p>
        </p:txBody>
      </p:sp>
      <p:sp>
        <p:nvSpPr>
          <p:cNvPr id="8" name="Объект 2"/>
          <p:cNvSpPr txBox="1">
            <a:spLocks/>
          </p:cNvSpPr>
          <p:nvPr/>
        </p:nvSpPr>
        <p:spPr>
          <a:xfrm>
            <a:off x="220688" y="843559"/>
            <a:ext cx="8599784"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later being extended by 2D acceleration features, moving from 16-bit ISA to 32-bit VESA Local Bus….</a:t>
            </a:r>
          </a:p>
        </p:txBody>
      </p:sp>
      <p:sp>
        <p:nvSpPr>
          <p:cNvPr id="3" name="Прямоугольник 2"/>
          <p:cNvSpPr/>
          <p:nvPr/>
        </p:nvSpPr>
        <p:spPr>
          <a:xfrm>
            <a:off x="5364088" y="3651870"/>
            <a:ext cx="2924758" cy="646331"/>
          </a:xfrm>
          <a:prstGeom prst="rect">
            <a:avLst/>
          </a:prstGeom>
        </p:spPr>
        <p:txBody>
          <a:bodyPr wrap="square">
            <a:spAutoFit/>
          </a:bodyPr>
          <a:lstStyle/>
          <a:p>
            <a:pPr algn="ctr"/>
            <a:r>
              <a:rPr lang="en-US" sz="1200" i="1" dirty="0">
                <a:sym typeface="Wingdings" panose="05000000000000000000" pitchFamily="2" charset="2"/>
              </a:rPr>
              <a:t>Cirrus Logic GD5429 (1992-1994) – common mid-range 2D accelerator and solid VGA chipset</a:t>
            </a:r>
            <a:endParaRPr lang="ru-RU" sz="1200" i="1" dirty="0"/>
          </a:p>
        </p:txBody>
      </p:sp>
      <p:sp>
        <p:nvSpPr>
          <p:cNvPr id="13" name="Прямоугольник 12"/>
          <p:cNvSpPr/>
          <p:nvPr/>
        </p:nvSpPr>
        <p:spPr>
          <a:xfrm>
            <a:off x="1058405" y="2542133"/>
            <a:ext cx="2289459" cy="461665"/>
          </a:xfrm>
          <a:prstGeom prst="rect">
            <a:avLst/>
          </a:prstGeom>
        </p:spPr>
        <p:txBody>
          <a:bodyPr wrap="square">
            <a:spAutoFit/>
          </a:bodyPr>
          <a:lstStyle/>
          <a:p>
            <a:pPr algn="ctr"/>
            <a:r>
              <a:rPr lang="en-US" sz="1200" i="1" dirty="0">
                <a:sym typeface="Wingdings" panose="05000000000000000000" pitchFamily="2" charset="2"/>
              </a:rPr>
              <a:t>S3 805 (1992) – mid-range SVGA 2D accelerator</a:t>
            </a:r>
            <a:endParaRPr lang="ru-RU" sz="1200" i="1" dirty="0"/>
          </a:p>
        </p:txBody>
      </p:sp>
      <p:sp>
        <p:nvSpPr>
          <p:cNvPr id="15" name="Прямоугольник 14"/>
          <p:cNvSpPr/>
          <p:nvPr/>
        </p:nvSpPr>
        <p:spPr>
          <a:xfrm>
            <a:off x="755576" y="4486349"/>
            <a:ext cx="2924758" cy="461665"/>
          </a:xfrm>
          <a:prstGeom prst="rect">
            <a:avLst/>
          </a:prstGeom>
        </p:spPr>
        <p:txBody>
          <a:bodyPr wrap="square">
            <a:spAutoFit/>
          </a:bodyPr>
          <a:lstStyle/>
          <a:p>
            <a:pPr algn="ctr"/>
            <a:r>
              <a:rPr lang="en-US" sz="1200" i="1" dirty="0">
                <a:sym typeface="Wingdings" panose="05000000000000000000" pitchFamily="2" charset="2"/>
              </a:rPr>
              <a:t>Trident TGUI9400CXi (1993) – low-cost 2D accelerator (and still DOOM decelerator :)</a:t>
            </a:r>
            <a:endParaRPr lang="ru-RU" sz="1200" i="1" dirty="0"/>
          </a:p>
        </p:txBody>
      </p:sp>
      <p:pic>
        <p:nvPicPr>
          <p:cNvPr id="49154" name="Picture 2" descr="http://www.vgamuseum.info/images/vlask/s3/805vlbf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128" y="1216695"/>
            <a:ext cx="3571808" cy="1355055"/>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http://www.vgamuseum.info/images/palcal/trident/466_7343_rev.5_trident_tgui9400cx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3108300"/>
            <a:ext cx="4001972" cy="1335658"/>
          </a:xfrm>
          <a:prstGeom prst="rect">
            <a:avLst/>
          </a:prstGeom>
          <a:noFill/>
          <a:extLst>
            <a:ext uri="{909E8E84-426E-40DD-AFC4-6F175D3DCCD1}">
              <a14:hiddenFill xmlns:a14="http://schemas.microsoft.com/office/drawing/2010/main">
                <a:solidFill>
                  <a:srgbClr val="FFFFFF"/>
                </a:solidFill>
              </a14:hiddenFill>
            </a:ext>
          </a:extLst>
        </p:spPr>
      </p:pic>
      <p:pic>
        <p:nvPicPr>
          <p:cNvPr id="4915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3156" y="1901103"/>
            <a:ext cx="4480378" cy="1576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6057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41</a:t>
            </a:fld>
            <a:endParaRPr lang="ru-RU"/>
          </a:p>
        </p:txBody>
      </p:sp>
      <p:sp>
        <p:nvSpPr>
          <p:cNvPr id="3" name="Прямоугольник 2"/>
          <p:cNvSpPr/>
          <p:nvPr/>
        </p:nvSpPr>
        <p:spPr>
          <a:xfrm>
            <a:off x="5751698" y="2931790"/>
            <a:ext cx="2924758" cy="461665"/>
          </a:xfrm>
          <a:prstGeom prst="rect">
            <a:avLst/>
          </a:prstGeom>
        </p:spPr>
        <p:txBody>
          <a:bodyPr wrap="square">
            <a:spAutoFit/>
          </a:bodyPr>
          <a:lstStyle/>
          <a:p>
            <a:pPr algn="ctr"/>
            <a:r>
              <a:rPr lang="en-US" sz="1200" i="1" dirty="0">
                <a:sym typeface="Wingdings" panose="05000000000000000000" pitchFamily="2" charset="2"/>
              </a:rPr>
              <a:t>Tseng ET6000 (1996) – fast VGA performance, not so good VGA compatibility</a:t>
            </a:r>
            <a:endParaRPr lang="ru-RU" sz="1200" i="1" dirty="0"/>
          </a:p>
        </p:txBody>
      </p:sp>
      <p:sp>
        <p:nvSpPr>
          <p:cNvPr id="13" name="Прямоугольник 12"/>
          <p:cNvSpPr/>
          <p:nvPr/>
        </p:nvSpPr>
        <p:spPr>
          <a:xfrm>
            <a:off x="395536" y="2931790"/>
            <a:ext cx="2520280" cy="646331"/>
          </a:xfrm>
          <a:prstGeom prst="rect">
            <a:avLst/>
          </a:prstGeom>
        </p:spPr>
        <p:txBody>
          <a:bodyPr wrap="square">
            <a:spAutoFit/>
          </a:bodyPr>
          <a:lstStyle/>
          <a:p>
            <a:pPr algn="ctr"/>
            <a:r>
              <a:rPr lang="en-US" sz="1200" i="1" dirty="0" err="1">
                <a:sym typeface="Wingdings" panose="05000000000000000000" pitchFamily="2" charset="2"/>
              </a:rPr>
              <a:t>Matrox</a:t>
            </a:r>
            <a:r>
              <a:rPr lang="en-US" sz="1200" i="1" dirty="0">
                <a:sym typeface="Wingdings" panose="05000000000000000000" pitchFamily="2" charset="2"/>
              </a:rPr>
              <a:t> Millennium (1995) – best 2D acceleration and image quality, moderate VGA compatibility</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Trio64 (1994) – all-in-one chip, low-cost bestseller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t>
            </a:r>
            <a:r>
              <a:rPr lang="en-US" sz="1600" dirty="0" err="1">
                <a:sym typeface="Wingdings" panose="05000000000000000000" pitchFamily="2" charset="2"/>
              </a:rPr>
              <a:t>transitionsing</a:t>
            </a:r>
            <a:r>
              <a:rPr lang="en-US" sz="1600" dirty="0">
                <a:sym typeface="Wingdings" panose="05000000000000000000" pitchFamily="2" charset="2"/>
              </a:rPr>
              <a:t> by mid-90s to PCI ...</a:t>
            </a:r>
          </a:p>
        </p:txBody>
      </p:sp>
      <p:pic>
        <p:nvPicPr>
          <p:cNvPr id="48130" name="Picture 2" descr="http://www.vgamuseum.info/images/palcal/matrox/857_is-storm_r2_top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75606"/>
            <a:ext cx="2952328" cy="1618245"/>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http://www.vgamuseum.info/images/palcal/s3/309_elsa_p60_rev.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9776" y="2949667"/>
            <a:ext cx="2570336" cy="1566299"/>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http://www.vgamuseum.info/images/palcal/tseng/851_expertcolor_tseng_et6000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1309266"/>
            <a:ext cx="3708792" cy="153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86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42</a:t>
            </a:fld>
            <a:endParaRPr lang="ru-RU"/>
          </a:p>
        </p:txBody>
      </p:sp>
      <p:sp>
        <p:nvSpPr>
          <p:cNvPr id="3" name="Прямоугольник 2"/>
          <p:cNvSpPr/>
          <p:nvPr/>
        </p:nvSpPr>
        <p:spPr>
          <a:xfrm>
            <a:off x="5607682" y="3003798"/>
            <a:ext cx="2924758" cy="461665"/>
          </a:xfrm>
          <a:prstGeom prst="rect">
            <a:avLst/>
          </a:prstGeom>
        </p:spPr>
        <p:txBody>
          <a:bodyPr wrap="square">
            <a:spAutoFit/>
          </a:bodyPr>
          <a:lstStyle/>
          <a:p>
            <a:pPr algn="ctr"/>
            <a:r>
              <a:rPr lang="en-US" sz="1200" i="1" dirty="0">
                <a:sym typeface="Wingdings" panose="05000000000000000000" pitchFamily="2" charset="2"/>
              </a:rPr>
              <a:t>NVIDIA RIVA 128 (1997-1998) – pioneering 3D, great and compatible VGA core</a:t>
            </a:r>
            <a:endParaRPr lang="ru-RU" sz="1200" i="1" dirty="0"/>
          </a:p>
        </p:txBody>
      </p:sp>
      <p:sp>
        <p:nvSpPr>
          <p:cNvPr id="13" name="Прямоугольник 12"/>
          <p:cNvSpPr/>
          <p:nvPr/>
        </p:nvSpPr>
        <p:spPr>
          <a:xfrm>
            <a:off x="395536" y="3075806"/>
            <a:ext cx="2520280" cy="646331"/>
          </a:xfrm>
          <a:prstGeom prst="rect">
            <a:avLst/>
          </a:prstGeom>
        </p:spPr>
        <p:txBody>
          <a:bodyPr wrap="square">
            <a:spAutoFit/>
          </a:bodyPr>
          <a:lstStyle/>
          <a:p>
            <a:pPr algn="ctr"/>
            <a:r>
              <a:rPr lang="en-US" sz="1200" i="1" dirty="0">
                <a:sym typeface="Wingdings" panose="05000000000000000000" pitchFamily="2" charset="2"/>
              </a:rPr>
              <a:t>3dfx Voodoo (1996) – standalone 3D-only accelerator, marking the era of fast and smooth 3D on the PC</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a:t>
            </a:r>
            <a:r>
              <a:rPr lang="en-US" sz="1200" i="1" dirty="0" err="1">
                <a:sym typeface="Wingdings" panose="05000000000000000000" pitchFamily="2" charset="2"/>
              </a:rPr>
              <a:t>ViRGE</a:t>
            </a:r>
            <a:r>
              <a:rPr lang="en-US" sz="1200" i="1" dirty="0">
                <a:sym typeface="Wingdings" panose="05000000000000000000" pitchFamily="2" charset="2"/>
              </a:rPr>
              <a:t> (1995) – miserable 3D, nice 2D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approaching 3D acceleration and moving even further...</a:t>
            </a:r>
          </a:p>
        </p:txBody>
      </p:sp>
      <p:pic>
        <p:nvPicPr>
          <p:cNvPr id="51204" name="Picture 4" descr="http://www.vgamuseum.info/images/palcal/nvidia/726_powercolor_c128zx_ver.1.1a_complete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403758"/>
            <a:ext cx="3355634" cy="1558273"/>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www.vgamuseum.info/images/zaatharen/3dfx/monster3D_f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240" y="1349828"/>
            <a:ext cx="2827963" cy="1677336"/>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http://www.vgamuseum.info/images/vlask/s3/325diamf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3038573"/>
            <a:ext cx="2587295" cy="151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381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19256" cy="686413"/>
          </a:xfrm>
        </p:spPr>
        <p:txBody>
          <a:bodyPr>
            <a:normAutofit/>
          </a:bodyPr>
          <a:lstStyle/>
          <a:p>
            <a:pPr algn="l"/>
            <a:r>
              <a:rPr lang="en-US" sz="3600" dirty="0"/>
              <a:t>hardware :: sound devices</a:t>
            </a:r>
            <a:endParaRPr lang="ru-RU" sz="3600" dirty="0"/>
          </a:p>
        </p:txBody>
      </p:sp>
      <p:sp>
        <p:nvSpPr>
          <p:cNvPr id="3" name="Объект 2"/>
          <p:cNvSpPr>
            <a:spLocks noGrp="1"/>
          </p:cNvSpPr>
          <p:nvPr>
            <p:ph idx="1"/>
          </p:nvPr>
        </p:nvSpPr>
        <p:spPr>
          <a:xfrm>
            <a:off x="395536" y="3291830"/>
            <a:ext cx="8229600" cy="1440160"/>
          </a:xfrm>
        </p:spPr>
        <p:txBody>
          <a:bodyPr>
            <a:normAutofit fontScale="77500" lnSpcReduction="20000"/>
          </a:bodyPr>
          <a:lstStyle/>
          <a:p>
            <a:pPr marL="0" indent="0" algn="ctr">
              <a:buNone/>
            </a:pPr>
            <a:r>
              <a:rPr lang="en-US" dirty="0"/>
              <a:t>originally PC has never been a multimedia machine</a:t>
            </a:r>
          </a:p>
          <a:p>
            <a:pPr marL="0" indent="0" algn="ctr">
              <a:buNone/>
            </a:pPr>
            <a:r>
              <a:rPr lang="en-US" dirty="0"/>
              <a:t>but as PC install base quickly went beyond corporate and office, growing CPU power became appealing for entertainment uses </a:t>
            </a:r>
          </a:p>
          <a:p>
            <a:pPr marL="0" indent="0">
              <a:buNone/>
            </a:pPr>
            <a:endParaRPr lang="ru-RU" dirty="0"/>
          </a:p>
        </p:txBody>
      </p:sp>
      <p:sp>
        <p:nvSpPr>
          <p:cNvPr id="4" name="Номер слайда 3"/>
          <p:cNvSpPr>
            <a:spLocks noGrp="1"/>
          </p:cNvSpPr>
          <p:nvPr>
            <p:ph type="sldNum" sz="quarter" idx="12"/>
          </p:nvPr>
        </p:nvSpPr>
        <p:spPr/>
        <p:txBody>
          <a:bodyPr/>
          <a:lstStyle/>
          <a:p>
            <a:fld id="{1E030C87-1511-491E-BD2D-7C6D6654AA18}" type="slidenum">
              <a:rPr lang="ru-RU" smtClean="0"/>
              <a:t>43</a:t>
            </a:fld>
            <a:endParaRPr lang="ru-RU"/>
          </a:p>
        </p:txBody>
      </p:sp>
    </p:spTree>
    <p:extLst>
      <p:ext uri="{BB962C8B-B14F-4D97-AF65-F5344CB8AC3E}">
        <p14:creationId xmlns:p14="http://schemas.microsoft.com/office/powerpoint/2010/main" val="643045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t>the most distinctive and ubiquitous PC sound device </a:t>
            </a:r>
            <a:r>
              <a:rPr lang="en-US" sz="1800" dirty="0">
                <a:sym typeface="Wingdings" panose="05000000000000000000" pitchFamily="2" charset="2"/>
              </a:rPr>
              <a:t>:)</a:t>
            </a:r>
          </a:p>
          <a:p>
            <a:pPr marL="0" indent="0">
              <a:spcBef>
                <a:spcPts val="0"/>
              </a:spcBef>
              <a:buNone/>
            </a:pPr>
            <a:r>
              <a:rPr lang="en-US" sz="1800" dirty="0">
                <a:sym typeface="Wingdings" panose="05000000000000000000" pitchFamily="2" charset="2"/>
              </a:rPr>
              <a:t>supported all the way from first IBM PC to recent machines, and literally by every PC OS</a:t>
            </a:r>
          </a:p>
          <a:p>
            <a:pPr marL="0" indent="0">
              <a:buNone/>
            </a:pPr>
            <a:r>
              <a:rPr lang="en-US" sz="1800" dirty="0">
                <a:sym typeface="Wingdings" panose="05000000000000000000" pitchFamily="2" charset="2"/>
              </a:rPr>
              <a:t>originally used for system diagnostics and simple beeps, later being “enhanced” to digitized PWM samples and multichannel music</a:t>
            </a:r>
          </a:p>
          <a:p>
            <a:pPr marL="0" indent="0">
              <a:buNone/>
            </a:pPr>
            <a:r>
              <a:rPr lang="en-US" sz="1800" dirty="0">
                <a:sym typeface="Wingdings" panose="05000000000000000000" pitchFamily="2" charset="2"/>
              </a:rPr>
              <a:t>from hardware side, it’s basically:</a:t>
            </a:r>
          </a:p>
          <a:p>
            <a:pPr marL="360000">
              <a:spcBef>
                <a:spcPts val="0"/>
              </a:spcBef>
            </a:pPr>
            <a:r>
              <a:rPr lang="en-US" sz="1800" dirty="0"/>
              <a:t>1-bit output from PIT Channel 2…</a:t>
            </a:r>
          </a:p>
          <a:p>
            <a:pPr marL="360000">
              <a:spcBef>
                <a:spcPts val="0"/>
              </a:spcBef>
            </a:pPr>
            <a:r>
              <a:rPr lang="en-US" sz="1800" dirty="0" err="1"/>
              <a:t>ANDed</a:t>
            </a:r>
            <a:r>
              <a:rPr lang="en-US" sz="1800" dirty="0"/>
              <a:t> with port 0x61 bit 0 (+ PIT gate @ bit 1)</a:t>
            </a:r>
            <a:endParaRPr lang="en-US" sz="1800" dirty="0">
              <a:sym typeface="Wingdings" panose="05000000000000000000" pitchFamily="2" charset="2"/>
            </a:endParaRPr>
          </a:p>
          <a:p>
            <a:pPr marL="0" indent="0">
              <a:buNone/>
            </a:pPr>
            <a:r>
              <a:rPr lang="en-US" sz="1800" dirty="0">
                <a:sym typeface="Wingdings" panose="05000000000000000000" pitchFamily="2" charset="2"/>
              </a:rPr>
              <a:t>but let alone PWM, the square wavy nature of sounds and one channel is more than enough!</a:t>
            </a:r>
          </a:p>
          <a:p>
            <a:pPr marL="0" indent="0">
              <a:buNone/>
            </a:pPr>
            <a:r>
              <a:rPr lang="en-US" sz="1800" dirty="0">
                <a:sym typeface="Wingdings" panose="05000000000000000000" pitchFamily="2" charset="2"/>
              </a:rPr>
              <a:t>(check </a:t>
            </a:r>
            <a:r>
              <a:rPr lang="en-US" sz="1800" dirty="0">
                <a:sym typeface="Wingdings" panose="05000000000000000000" pitchFamily="2" charset="2"/>
                <a:hlinkClick r:id="rId2"/>
              </a:rPr>
              <a:t>System Beeps</a:t>
            </a:r>
            <a:r>
              <a:rPr lang="en-US" sz="1800" dirty="0">
                <a:sym typeface="Wingdings" panose="05000000000000000000" pitchFamily="2" charset="2"/>
              </a:rPr>
              <a:t> </a:t>
            </a:r>
            <a:r>
              <a:rPr lang="en-US" sz="1800" dirty="0" err="1">
                <a:sym typeface="Wingdings" panose="05000000000000000000" pitchFamily="2" charset="2"/>
              </a:rPr>
              <a:t>musicdisk</a:t>
            </a:r>
            <a:r>
              <a:rPr lang="en-US" sz="1800" dirty="0">
                <a:sym typeface="Wingdings" panose="05000000000000000000" pitchFamily="2" charset="2"/>
              </a:rPr>
              <a:t> and 8088MPH, also Monotone tracker </a:t>
            </a:r>
          </a:p>
        </p:txBody>
      </p:sp>
      <p:sp>
        <p:nvSpPr>
          <p:cNvPr id="6" name="Номер слайда 5"/>
          <p:cNvSpPr>
            <a:spLocks noGrp="1"/>
          </p:cNvSpPr>
          <p:nvPr>
            <p:ph type="sldNum" sz="quarter" idx="12"/>
          </p:nvPr>
        </p:nvSpPr>
        <p:spPr/>
        <p:txBody>
          <a:bodyPr/>
          <a:lstStyle/>
          <a:p>
            <a:fld id="{1E030C87-1511-491E-BD2D-7C6D6654AA18}" type="slidenum">
              <a:rPr lang="ru-RU" smtClean="0"/>
              <a:t>44</a:t>
            </a:fld>
            <a:endParaRPr lang="ru-RU"/>
          </a:p>
        </p:txBody>
      </p:sp>
      <p:pic>
        <p:nvPicPr>
          <p:cNvPr id="1026" name="Picture 2" descr="http://www.pixelatedarcade.com/pictures/TechAttribute/500/picture_ecb5-ibm-pc-5150-internal-spea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4051" y="1275606"/>
            <a:ext cx="3024336" cy="21170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6084168" y="3507854"/>
            <a:ext cx="2396490" cy="461665"/>
          </a:xfrm>
          <a:prstGeom prst="rect">
            <a:avLst/>
          </a:prstGeom>
        </p:spPr>
        <p:txBody>
          <a:bodyPr wrap="none">
            <a:spAutoFit/>
          </a:bodyPr>
          <a:lstStyle/>
          <a:p>
            <a:pPr algn="ctr"/>
            <a:r>
              <a:rPr lang="en-US" sz="1200" i="1" dirty="0"/>
              <a:t>PC Speaker on original IBM PC 5150</a:t>
            </a:r>
            <a:br>
              <a:rPr lang="en-US" sz="1200" i="1" dirty="0"/>
            </a:br>
            <a:r>
              <a:rPr lang="en-US" sz="1200" i="1" dirty="0"/>
              <a:t>(image by </a:t>
            </a:r>
            <a:r>
              <a:rPr lang="en-US" sz="1200" i="1" dirty="0" err="1"/>
              <a:t>PixelatedArcade</a:t>
            </a:r>
            <a:r>
              <a:rPr lang="en-US" sz="1200" i="1" dirty="0"/>
              <a:t>)</a:t>
            </a:r>
            <a:endParaRPr lang="ru-RU" sz="1200" i="1" dirty="0"/>
          </a:p>
        </p:txBody>
      </p:sp>
    </p:spTree>
    <p:extLst>
      <p:ext uri="{BB962C8B-B14F-4D97-AF65-F5344CB8AC3E}">
        <p14:creationId xmlns:p14="http://schemas.microsoft.com/office/powerpoint/2010/main" val="907103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 :: </a:t>
            </a:r>
            <a:r>
              <a:rPr lang="en-US" sz="3600" dirty="0" err="1"/>
              <a:t>realsound</a:t>
            </a:r>
            <a:endParaRPr lang="ru-RU" sz="3600" dirty="0"/>
          </a:p>
        </p:txBody>
      </p:sp>
      <p:sp>
        <p:nvSpPr>
          <p:cNvPr id="5" name="Объект 2"/>
          <p:cNvSpPr txBox="1">
            <a:spLocks/>
          </p:cNvSpPr>
          <p:nvPr/>
        </p:nvSpPr>
        <p:spPr>
          <a:xfrm>
            <a:off x="323528" y="892392"/>
            <a:ext cx="5760640" cy="153534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00" indent="0">
              <a:spcBef>
                <a:spcPts val="0"/>
              </a:spcBef>
              <a:buNone/>
            </a:pPr>
            <a:r>
              <a:rPr lang="en-US" sz="1800" dirty="0"/>
              <a:t>with a bit of trickery (Ch2 in Mode 0 + IRQ0 at sample rate), an </a:t>
            </a:r>
            <a:r>
              <a:rPr lang="en-US" sz="1800" dirty="0" err="1"/>
              <a:t>aprx</a:t>
            </a:r>
            <a:r>
              <a:rPr lang="en-US" sz="1800" dirty="0"/>
              <a:t>. 5-6 bit PWM sample playback is possible</a:t>
            </a:r>
          </a:p>
          <a:p>
            <a:pPr marL="302850" indent="-285750">
              <a:spcBef>
                <a:spcPts val="0"/>
              </a:spcBef>
            </a:pPr>
            <a:r>
              <a:rPr lang="en-US" sz="1800" dirty="0"/>
              <a:t>cons: IRQ0 eats CPU time, audible squeak at sample rate, audio quality degrades with sample rate increase (20 KHz is realistic limit, giving 50 levels – almost 6 bits)</a:t>
            </a:r>
          </a:p>
          <a:p>
            <a:pPr marL="0" indent="0">
              <a:buNone/>
            </a:pPr>
            <a:endParaRPr lang="en-US" sz="1800" dirty="0"/>
          </a:p>
        </p:txBody>
      </p:sp>
      <p:sp>
        <p:nvSpPr>
          <p:cNvPr id="6" name="Объект 2"/>
          <p:cNvSpPr txBox="1">
            <a:spLocks/>
          </p:cNvSpPr>
          <p:nvPr/>
        </p:nvSpPr>
        <p:spPr>
          <a:xfrm>
            <a:off x="335359" y="4075230"/>
            <a:ext cx="5760640" cy="94448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widely supported by software, incl. majority of DOS trackers and module players (ST2/FT2/IT), as well as by early DOS demos and games (known as </a:t>
            </a:r>
            <a:r>
              <a:rPr lang="en-US" sz="1800" dirty="0" err="1"/>
              <a:t>RealSound</a:t>
            </a:r>
            <a:r>
              <a:rPr lang="en-US" sz="1800" dirty="0"/>
              <a:t>)</a:t>
            </a:r>
          </a:p>
          <a:p>
            <a:pPr marL="0" indent="0">
              <a:buNone/>
            </a:pP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45</a:t>
            </a:fld>
            <a:endParaRPr lang="ru-RU"/>
          </a:p>
        </p:txBody>
      </p:sp>
    </p:spTree>
    <p:extLst>
      <p:ext uri="{BB962C8B-B14F-4D97-AF65-F5344CB8AC3E}">
        <p14:creationId xmlns:p14="http://schemas.microsoft.com/office/powerpoint/2010/main" val="2591349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smtClean="0"/>
              <a:t>pcjr</a:t>
            </a:r>
            <a:r>
              <a:rPr lang="en-US" sz="3600" dirty="0" smtClean="0"/>
              <a:t>/</a:t>
            </a:r>
            <a:r>
              <a:rPr lang="en-US" sz="3600" dirty="0" err="1" smtClean="0"/>
              <a:t>tandy</a:t>
            </a:r>
            <a:r>
              <a:rPr lang="en-US" sz="3600" dirty="0" smtClean="0"/>
              <a:t> 1000</a:t>
            </a:r>
            <a:endParaRPr lang="ru-RU" sz="3600" dirty="0"/>
          </a:p>
        </p:txBody>
      </p:sp>
      <p:sp>
        <p:nvSpPr>
          <p:cNvPr id="5" name="Объект 2"/>
          <p:cNvSpPr txBox="1">
            <a:spLocks/>
          </p:cNvSpPr>
          <p:nvPr/>
        </p:nvSpPr>
        <p:spPr>
          <a:xfrm>
            <a:off x="323528" y="892392"/>
            <a:ext cx="5760640" cy="153534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00" indent="0">
              <a:spcBef>
                <a:spcPts val="0"/>
              </a:spcBef>
              <a:buNone/>
            </a:pPr>
            <a:r>
              <a:rPr lang="en-US" sz="1800" dirty="0" err="1" smtClean="0"/>
              <a:t>PCjr</a:t>
            </a:r>
            <a:r>
              <a:rPr lang="en-US" sz="1800" dirty="0" smtClean="0"/>
              <a:t> and Tandy 1000 machine were equipped with SN76489 programmable sound generator IC</a:t>
            </a:r>
          </a:p>
          <a:p>
            <a:pPr marL="302850" indent="-285750">
              <a:spcBef>
                <a:spcPts val="0"/>
              </a:spcBef>
            </a:pPr>
            <a:r>
              <a:rPr lang="en-US" sz="1800" dirty="0" smtClean="0"/>
              <a:t>three square wave channels</a:t>
            </a:r>
          </a:p>
          <a:p>
            <a:pPr marL="302850" indent="-285750">
              <a:spcBef>
                <a:spcPts val="0"/>
              </a:spcBef>
            </a:pPr>
            <a:r>
              <a:rPr lang="en-US" sz="1800" dirty="0" smtClean="0"/>
              <a:t>one noise channel, with 3 predefined frequencies + chained from </a:t>
            </a:r>
            <a:r>
              <a:rPr lang="en-US" sz="1800" dirty="0" err="1" smtClean="0"/>
              <a:t>secon</a:t>
            </a:r>
            <a:r>
              <a:rPr lang="en-US" sz="1800" dirty="0" smtClean="0"/>
              <a:t> channel</a:t>
            </a:r>
          </a:p>
          <a:p>
            <a:pPr marL="302850" indent="-285750">
              <a:spcBef>
                <a:spcPts val="0"/>
              </a:spcBef>
            </a:pPr>
            <a:r>
              <a:rPr lang="en-US" sz="1800" dirty="0" smtClean="0"/>
              <a:t>16 volume levels</a:t>
            </a:r>
          </a:p>
          <a:p>
            <a:pPr marL="302850" indent="-285750">
              <a:spcBef>
                <a:spcPts val="0"/>
              </a:spcBef>
            </a:pPr>
            <a:r>
              <a:rPr lang="en-US" sz="1800" dirty="0" smtClean="0"/>
              <a:t>used also in BBC Micro, TI-99/4A and SEGA Master System</a:t>
            </a:r>
          </a:p>
          <a:p>
            <a:pPr marL="302850" indent="-285750">
              <a:spcBef>
                <a:spcPts val="0"/>
              </a:spcBef>
            </a:pPr>
            <a:endParaRPr lang="en-US" sz="1800" dirty="0"/>
          </a:p>
          <a:p>
            <a:pPr marL="17100" indent="0">
              <a:spcBef>
                <a:spcPts val="0"/>
              </a:spcBef>
              <a:buNone/>
            </a:pPr>
            <a:endParaRPr lang="en-US" sz="1800" dirty="0" smtClean="0"/>
          </a:p>
          <a:p>
            <a:pPr marL="302850" indent="-285750">
              <a:spcBef>
                <a:spcPts val="0"/>
              </a:spcBef>
            </a:pPr>
            <a:endParaRPr lang="en-US" sz="1800" dirty="0"/>
          </a:p>
          <a:p>
            <a:pPr marL="302850" indent="-285750">
              <a:spcBef>
                <a:spcPts val="0"/>
              </a:spcBef>
            </a:pPr>
            <a:endParaRPr lang="en-US" sz="1800" dirty="0" smtClean="0"/>
          </a:p>
        </p:txBody>
      </p:sp>
      <p:sp>
        <p:nvSpPr>
          <p:cNvPr id="6" name="Объект 2"/>
          <p:cNvSpPr txBox="1">
            <a:spLocks/>
          </p:cNvSpPr>
          <p:nvPr/>
        </p:nvSpPr>
        <p:spPr>
          <a:xfrm>
            <a:off x="323528" y="3939902"/>
            <a:ext cx="5760640" cy="94448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err="1" smtClean="0"/>
              <a:t>PCjr</a:t>
            </a:r>
            <a:r>
              <a:rPr lang="en-US" sz="1800" dirty="0" smtClean="0"/>
              <a:t> and Tandy 1000 games take advantage of enhanced sound capabilities, but since </a:t>
            </a:r>
            <a:r>
              <a:rPr lang="en-US" sz="1800" dirty="0" err="1" smtClean="0"/>
              <a:t>demoscene</a:t>
            </a:r>
            <a:r>
              <a:rPr lang="en-US" sz="1800" dirty="0" smtClean="0"/>
              <a:t> on those machines is still a rare thing, not much</a:t>
            </a:r>
            <a:endParaRPr lang="en-US" sz="1800" dirty="0"/>
          </a:p>
          <a:p>
            <a:pPr marL="0" indent="0">
              <a:buNone/>
            </a:pP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46</a:t>
            </a:fld>
            <a:endParaRPr lang="ru-RU"/>
          </a:p>
        </p:txBody>
      </p:sp>
      <p:pic>
        <p:nvPicPr>
          <p:cNvPr id="1026" name="Picture 2" descr="File:SN76489 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139702"/>
            <a:ext cx="2595510" cy="166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41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a:t>
            </a:r>
            <a:endParaRPr lang="ru-RU" sz="3600" dirty="0"/>
          </a:p>
        </p:txBody>
      </p:sp>
      <p:sp>
        <p:nvSpPr>
          <p:cNvPr id="5" name="Объект 2"/>
          <p:cNvSpPr txBox="1">
            <a:spLocks/>
          </p:cNvSpPr>
          <p:nvPr/>
        </p:nvSpPr>
        <p:spPr>
          <a:xfrm>
            <a:off x="323528" y="892392"/>
            <a:ext cx="6048672"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a totally simple and cheap DIY 8-bit DAC for parallel port</a:t>
            </a:r>
          </a:p>
          <a:p>
            <a:pPr marL="0" indent="0">
              <a:buNone/>
            </a:pPr>
            <a:r>
              <a:rPr lang="en-US" sz="1800" dirty="0"/>
              <a:t>originally introduced in 1987 as </a:t>
            </a:r>
            <a:r>
              <a:rPr lang="en-US" sz="1800" dirty="0" err="1"/>
              <a:t>Covox</a:t>
            </a:r>
            <a:r>
              <a:rPr lang="en-US" sz="1800" dirty="0"/>
              <a:t> Speech Thing, become widespread as DIY device</a:t>
            </a:r>
          </a:p>
          <a:p>
            <a:r>
              <a:rPr lang="en-US" sz="1800" dirty="0"/>
              <a:t>provides full 8-bit sample resolution, (depends on DAC accuracy but still generally better than PC Speaker)</a:t>
            </a:r>
          </a:p>
          <a:p>
            <a:r>
              <a:rPr lang="en-US" sz="1800" dirty="0"/>
              <a:t>enhanced versions (stereo on one/two LPT ports, DAC ICs, filters and amplifiers, ADC capability, ISA cards, </a:t>
            </a:r>
            <a:r>
              <a:rPr lang="en-US" sz="1800" dirty="0" err="1"/>
              <a:t>etc</a:t>
            </a:r>
            <a:r>
              <a:rPr lang="en-US" sz="1800" dirty="0"/>
              <a:t>)</a:t>
            </a:r>
          </a:p>
          <a:p>
            <a:r>
              <a:rPr lang="en-US" sz="1800" dirty="0"/>
              <a:t>adapted and further enhanced for almost every 8/16-bit platform (Amstrad CPC, ZX Spectrum, MSX, </a:t>
            </a:r>
            <a:r>
              <a:rPr lang="en-US" sz="1800" dirty="0" err="1"/>
              <a:t>etc</a:t>
            </a:r>
            <a:r>
              <a:rPr lang="en-US" sz="1800" dirty="0"/>
              <a:t>)</a:t>
            </a:r>
          </a:p>
          <a:p>
            <a:r>
              <a:rPr lang="en-US" sz="1800" dirty="0"/>
              <a:t>enhanced variant known as Disney Sound Source added 16-byte FIFO and built-in loudspeaker, partially compatible with original </a:t>
            </a:r>
            <a:r>
              <a:rPr lang="en-US" sz="1800" dirty="0" err="1"/>
              <a:t>Covox</a:t>
            </a:r>
            <a:r>
              <a:rPr lang="en-US" sz="1800" dirty="0"/>
              <a:t> but has own </a:t>
            </a:r>
            <a:r>
              <a:rPr lang="en-US" sz="1800" dirty="0" err="1"/>
              <a:t>diffirences</a:t>
            </a: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47</a:t>
            </a:fld>
            <a:endParaRPr lang="ru-RU"/>
          </a:p>
        </p:txBody>
      </p:sp>
      <p:pic>
        <p:nvPicPr>
          <p:cNvPr id="7170" name="Picture 2" descr="&amp;Fcy;&amp;acy;&amp;jcy;&amp;lcy;:Covox Speech Thing.jpg — &amp;Vcy;&amp;icy;&amp;kcy;&amp;icy;&amp;pcy;&amp;iecy;&amp;dcy;&amp;icy;&amp;y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9058" y="1563638"/>
            <a:ext cx="2483660" cy="186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602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build it yourself!</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48</a:t>
            </a:fld>
            <a:endParaRPr lang="ru-RU"/>
          </a:p>
        </p:txBody>
      </p:sp>
      <p:pic>
        <p:nvPicPr>
          <p:cNvPr id="8194" name="Picture 2" descr="Covox — &amp;Vcy;&amp;icy;&amp;kcy;&amp;icy;&amp;pcy;&amp;iecy;&amp;dcy;&amp;icy;&amp;y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860250"/>
            <a:ext cx="3744416" cy="367889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ovox - LOGOUT.hu Személyes bejegyzé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147" y="1419622"/>
            <a:ext cx="4239655" cy="275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02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example and notes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49</a:t>
            </a:fld>
            <a:endParaRPr lang="ru-RU"/>
          </a:p>
        </p:txBody>
      </p:sp>
      <p:sp>
        <p:nvSpPr>
          <p:cNvPr id="6" name="Объект 2"/>
          <p:cNvSpPr txBox="1">
            <a:spLocks/>
          </p:cNvSpPr>
          <p:nvPr/>
        </p:nvSpPr>
        <p:spPr>
          <a:xfrm>
            <a:off x="323528" y="2859782"/>
            <a:ext cx="8275748"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speaking of trackers/players/demos - almost every software supporting PC Speaker in </a:t>
            </a:r>
            <a:r>
              <a:rPr lang="en-US" sz="1800" dirty="0" err="1"/>
              <a:t>RealSound</a:t>
            </a:r>
            <a:r>
              <a:rPr lang="en-US" sz="1800" dirty="0"/>
              <a:t> mode supports </a:t>
            </a:r>
            <a:r>
              <a:rPr lang="en-US" sz="1800" dirty="0" err="1"/>
              <a:t>Covox</a:t>
            </a:r>
            <a:r>
              <a:rPr lang="en-US" sz="1800" dirty="0"/>
              <a:t> also. handles up to 44/48 KHz pretty well</a:t>
            </a:r>
          </a:p>
          <a:p>
            <a:r>
              <a:rPr lang="en-US" sz="1800" dirty="0"/>
              <a:t>stereo modes are different story, though – at least 3 incompatible Stereo-on-one-LPT protocols + two-port variant.</a:t>
            </a:r>
          </a:p>
          <a:p>
            <a:pPr marL="0" indent="0">
              <a:buNone/>
            </a:pPr>
            <a:r>
              <a:rPr lang="en-US" sz="1800" dirty="0" err="1"/>
              <a:t>Covox</a:t>
            </a:r>
            <a:r>
              <a:rPr lang="en-US" sz="1800" dirty="0"/>
              <a:t> Inc. also supplied digital sound drivers for Windows 3.x, although not much stable</a:t>
            </a:r>
          </a:p>
        </p:txBody>
      </p:sp>
    </p:spTree>
    <p:extLst>
      <p:ext uri="{BB962C8B-B14F-4D97-AF65-F5344CB8AC3E}">
        <p14:creationId xmlns:p14="http://schemas.microsoft.com/office/powerpoint/2010/main" val="271687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a:t>
            </a:r>
            <a:r>
              <a:rPr lang="en-US" sz="3600" dirty="0" smtClean="0"/>
              <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5</a:t>
            </a:fld>
            <a:endParaRPr lang="ru-RU"/>
          </a:p>
        </p:txBody>
      </p:sp>
      <p:sp>
        <p:nvSpPr>
          <p:cNvPr id="14" name="Объект 2"/>
          <p:cNvSpPr txBox="1">
            <a:spLocks/>
          </p:cNvSpPr>
          <p:nvPr/>
        </p:nvSpPr>
        <p:spPr>
          <a:xfrm>
            <a:off x="323528" y="892392"/>
            <a:ext cx="4752528"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843558"/>
            <a:ext cx="8344544" cy="87888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inspired by both </a:t>
            </a:r>
            <a:r>
              <a:rPr lang="en-US" sz="2000" dirty="0" err="1">
                <a:sym typeface="Wingdings" panose="05000000000000000000" pitchFamily="2" charset="2"/>
              </a:rPr>
              <a:t>cracktros</a:t>
            </a:r>
            <a:r>
              <a:rPr lang="en-US" sz="2000" dirty="0">
                <a:sym typeface="Wingdings" panose="05000000000000000000" pitchFamily="2" charset="2"/>
              </a:rPr>
              <a:t> and Amiga </a:t>
            </a:r>
            <a:r>
              <a:rPr lang="en-US" sz="2000" dirty="0" err="1">
                <a:sym typeface="Wingdings" panose="05000000000000000000" pitchFamily="2" charset="2"/>
              </a:rPr>
              <a:t>demoscene</a:t>
            </a:r>
            <a:r>
              <a:rPr lang="en-US" sz="2000" dirty="0">
                <a:sym typeface="Wingdings" panose="05000000000000000000" pitchFamily="2" charset="2"/>
              </a:rPr>
              <a:t>, started from simple EGA/VGA experiments with ripped samples and 4 channel mods.</a:t>
            </a:r>
          </a:p>
        </p:txBody>
      </p:sp>
      <p:sp>
        <p:nvSpPr>
          <p:cNvPr id="2" name="Прямоугольник 1"/>
          <p:cNvSpPr/>
          <p:nvPr/>
        </p:nvSpPr>
        <p:spPr>
          <a:xfrm>
            <a:off x="287524" y="3633286"/>
            <a:ext cx="2628292" cy="738664"/>
          </a:xfrm>
          <a:prstGeom prst="rect">
            <a:avLst/>
          </a:prstGeom>
        </p:spPr>
        <p:txBody>
          <a:bodyPr wrap="square">
            <a:spAutoFit/>
          </a:bodyPr>
          <a:lstStyle/>
          <a:p>
            <a:pPr algn="ctr">
              <a:spcBef>
                <a:spcPts val="0"/>
              </a:spcBef>
            </a:pPr>
            <a:r>
              <a:rPr lang="en-US" sz="1400" dirty="0">
                <a:sym typeface="Wingdings" panose="05000000000000000000" pitchFamily="2" charset="2"/>
              </a:rPr>
              <a:t>Slideshow by Future Crew (1990) – first ever production with 4-channel MOD music</a:t>
            </a:r>
          </a:p>
        </p:txBody>
      </p:sp>
      <p:sp>
        <p:nvSpPr>
          <p:cNvPr id="3" name="Прямоугольник 2"/>
          <p:cNvSpPr/>
          <p:nvPr/>
        </p:nvSpPr>
        <p:spPr>
          <a:xfrm>
            <a:off x="6012160" y="3579862"/>
            <a:ext cx="2592288" cy="738664"/>
          </a:xfrm>
          <a:prstGeom prst="rect">
            <a:avLst/>
          </a:prstGeom>
        </p:spPr>
        <p:txBody>
          <a:bodyPr wrap="square">
            <a:spAutoFit/>
          </a:bodyPr>
          <a:lstStyle/>
          <a:p>
            <a:pPr algn="ctr">
              <a:spcBef>
                <a:spcPts val="0"/>
              </a:spcBef>
            </a:pPr>
            <a:r>
              <a:rPr lang="en-US" sz="1400" dirty="0" err="1">
                <a:sym typeface="Wingdings" panose="05000000000000000000" pitchFamily="2" charset="2"/>
              </a:rPr>
              <a:t>Megademo</a:t>
            </a:r>
            <a:r>
              <a:rPr lang="en-US" sz="1400" dirty="0">
                <a:sym typeface="Wingdings" panose="05000000000000000000" pitchFamily="2" charset="2"/>
              </a:rPr>
              <a:t> by The Space Pigs (1990) – the first big scene production, and it runs on EGA!</a:t>
            </a: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851670"/>
            <a:ext cx="2664296" cy="16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006" y="1923678"/>
            <a:ext cx="289646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descr="https://media.demozoo.org/screens/o/2e/27/2000.829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741" y="2283718"/>
            <a:ext cx="2754829" cy="1721768"/>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3203848" y="4083918"/>
            <a:ext cx="2592288" cy="738664"/>
          </a:xfrm>
          <a:prstGeom prst="rect">
            <a:avLst/>
          </a:prstGeom>
        </p:spPr>
        <p:txBody>
          <a:bodyPr wrap="square">
            <a:spAutoFit/>
          </a:bodyPr>
          <a:lstStyle/>
          <a:p>
            <a:pPr algn="ctr">
              <a:spcBef>
                <a:spcPts val="0"/>
              </a:spcBef>
            </a:pPr>
            <a:r>
              <a:rPr lang="en-US" sz="1400" dirty="0">
                <a:sym typeface="Wingdings" panose="05000000000000000000" pitchFamily="2" charset="2"/>
              </a:rPr>
              <a:t>Scream Tracker 2 by Future Crew (1990-1992) – marking the start of PC trackers era</a:t>
            </a:r>
          </a:p>
        </p:txBody>
      </p:sp>
    </p:spTree>
    <p:extLst>
      <p:ext uri="{BB962C8B-B14F-4D97-AF65-F5344CB8AC3E}">
        <p14:creationId xmlns:p14="http://schemas.microsoft.com/office/powerpoint/2010/main" val="3207976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50</a:t>
            </a:fld>
            <a:endParaRPr lang="ru-RU"/>
          </a:p>
        </p:txBody>
      </p:sp>
      <p:sp>
        <p:nvSpPr>
          <p:cNvPr id="6" name="Объект 2"/>
          <p:cNvSpPr txBox="1">
            <a:spLocks/>
          </p:cNvSpPr>
          <p:nvPr/>
        </p:nvSpPr>
        <p:spPr>
          <a:xfrm>
            <a:off x="328700" y="892392"/>
            <a:ext cx="53954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Yamaha YM3812 OPL2 FM synthesizer, introduced to PC with Adlib Music Synthesizer card in 1987</a:t>
            </a:r>
          </a:p>
          <a:p>
            <a:r>
              <a:rPr lang="en-US" sz="1800" dirty="0"/>
              <a:t>9 two-operator FM channels + percussion mode</a:t>
            </a:r>
          </a:p>
          <a:p>
            <a:r>
              <a:rPr lang="en-US" sz="1800" dirty="0"/>
              <a:t>4 waveforms, mono out</a:t>
            </a:r>
          </a:p>
          <a:p>
            <a:r>
              <a:rPr lang="en-US" sz="1800" dirty="0"/>
              <a:t>no PCM output capability, although it’s possible to get logarithmic 6bit DAC via FM operator tricks</a:t>
            </a:r>
          </a:p>
          <a:p>
            <a:r>
              <a:rPr lang="en-US" sz="1800" dirty="0"/>
              <a:t>easy to program, requires long delays between register writes (doesn’t matter much for XT, but becomes cumbersome on 286 and faster)</a:t>
            </a:r>
          </a:p>
          <a:p>
            <a:r>
              <a:rPr lang="en-US" sz="1800" dirty="0"/>
              <a:t>supported by most ISA soundcards (popularized by original Sound Blaster, two OPL2 in SB Pro)</a:t>
            </a:r>
          </a:p>
          <a:p>
            <a:pPr marL="0" indent="0">
              <a:buNone/>
            </a:pPr>
            <a:r>
              <a:rPr lang="en-US" sz="1800" dirty="0"/>
              <a:t>supported by majority of DOS games, frequently used in BBS intros and </a:t>
            </a:r>
            <a:r>
              <a:rPr lang="en-US" sz="1800" dirty="0" err="1"/>
              <a:t>cracktros</a:t>
            </a:r>
            <a:endParaRPr lang="en-US" sz="1800" dirty="0"/>
          </a:p>
        </p:txBody>
      </p:sp>
      <p:pic>
        <p:nvPicPr>
          <p:cNvPr id="2052" name="Picture 4" descr="https://upload.wikimedia.org/wikipedia/commons/f/f4/YM3812_sticker_overl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681" y="2391729"/>
            <a:ext cx="2736304" cy="2052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6/65/Adlib_sound_card_version_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76938"/>
            <a:ext cx="2793340" cy="2122803"/>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1336040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51</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later YMF282 (used in SB Pro 2/16 and Adlib Gold) is backwards software compatible with OPL2 </a:t>
            </a:r>
          </a:p>
          <a:p>
            <a:r>
              <a:rPr lang="en-US" sz="1800" dirty="0"/>
              <a:t>18 2-OP or 6 2-OP + 6 4-OP FM channels, stereo capability, 4 new waveforms </a:t>
            </a:r>
          </a:p>
          <a:p>
            <a:r>
              <a:rPr lang="en-US" sz="1800" dirty="0"/>
              <a:t>reduced access delays</a:t>
            </a:r>
          </a:p>
          <a:p>
            <a:r>
              <a:rPr lang="en-US" sz="1800" dirty="0"/>
              <a:t>many later ISA sound chips implement custom OPL3 compatible cores (Creative CQM, ESFM, etc.), with varying sound faithfulness to the original OPL3 </a:t>
            </a:r>
          </a:p>
          <a:p>
            <a:pPr marL="0" indent="0">
              <a:buNone/>
            </a:pPr>
            <a:r>
              <a:rPr lang="en-US" sz="1800" dirty="0"/>
              <a:t>most OPL trackers supports OPL2 feature level (HSC, RAD, </a:t>
            </a:r>
            <a:r>
              <a:rPr lang="en-US" sz="1800" dirty="0" err="1"/>
              <a:t>AMusic</a:t>
            </a:r>
            <a:r>
              <a:rPr lang="en-US" sz="1800" dirty="0"/>
              <a:t>, Scream Tracker 3), others like Adlib Tracker support OPL3 features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7494"/>
            <a:ext cx="2540726" cy="217655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2596167"/>
            <a:ext cx="2880364" cy="1919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444208" y="4515966"/>
            <a:ext cx="1257332" cy="307777"/>
          </a:xfrm>
          <a:prstGeom prst="rect">
            <a:avLst/>
          </a:prstGeom>
        </p:spPr>
        <p:txBody>
          <a:bodyPr wrap="none">
            <a:spAutoFit/>
          </a:bodyPr>
          <a:lstStyle/>
          <a:p>
            <a:r>
              <a:rPr lang="en-US" sz="1400" i="1" dirty="0"/>
              <a:t>Adlib Tracker II</a:t>
            </a:r>
            <a:endParaRPr lang="ru-RU" sz="1400" i="1" dirty="0"/>
          </a:p>
        </p:txBody>
      </p:sp>
    </p:spTree>
    <p:extLst>
      <p:ext uri="{BB962C8B-B14F-4D97-AF65-F5344CB8AC3E}">
        <p14:creationId xmlns:p14="http://schemas.microsoft.com/office/powerpoint/2010/main" val="169703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52</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released in 1989, introduced DMA PCM to PC market</a:t>
            </a:r>
          </a:p>
          <a:p>
            <a:pPr marL="0" indent="0">
              <a:buNone/>
            </a:pPr>
            <a:r>
              <a:rPr lang="en-US" sz="1800" dirty="0"/>
              <a:t>bundles OPL2 for Adlib Compatibility + two SAA1099, “DSP” chip (relabeled Intel 8051 MCU) handles PCM playback/recording + ADPCM playback + MIDI</a:t>
            </a:r>
          </a:p>
          <a:p>
            <a:pPr marL="0" indent="0">
              <a:buNone/>
            </a:pPr>
            <a:r>
              <a:rPr lang="en-US" sz="1800" dirty="0"/>
              <a:t>originally supported max. 23 kHz 8 bit mono, later SB 2.0 added auto-</a:t>
            </a:r>
            <a:r>
              <a:rPr lang="en-US" sz="1800" dirty="0" err="1"/>
              <a:t>init</a:t>
            </a:r>
            <a:r>
              <a:rPr lang="en-US" sz="1800" dirty="0"/>
              <a:t> DMA capability for buffered playback + hi-speed mode for 44 kHz audio</a:t>
            </a:r>
          </a:p>
          <a:p>
            <a:r>
              <a:rPr lang="en-US" sz="1800" dirty="0"/>
              <a:t>relatively easy to program, supports DMA/IRQ for CPU offloading </a:t>
            </a:r>
          </a:p>
          <a:p>
            <a:pPr marL="0" indent="0">
              <a:buNone/>
            </a:pPr>
            <a:r>
              <a:rPr lang="en-US" sz="1800" dirty="0"/>
              <a:t>quickly become a market success, supported by many DOS games, demos are quite different story though</a:t>
            </a:r>
          </a:p>
        </p:txBody>
      </p:sp>
      <p:pic>
        <p:nvPicPr>
          <p:cNvPr id="9220" name="Picture 4" descr="https://upload.wikimedia.org/wikipedia/commons/thumb/9/90/Soundblaster-1.0-ct1320.jpg/1024px-Soundblaster-1.0-ct13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861398"/>
            <a:ext cx="3265636" cy="1736411"/>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044155"/>
            <a:ext cx="2685235" cy="182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6100219" y="2695506"/>
            <a:ext cx="2191049" cy="338554"/>
          </a:xfrm>
          <a:prstGeom prst="rect">
            <a:avLst/>
          </a:prstGeom>
        </p:spPr>
        <p:txBody>
          <a:bodyPr wrap="none">
            <a:spAutoFit/>
          </a:bodyPr>
          <a:lstStyle/>
          <a:p>
            <a:r>
              <a:rPr lang="en-US" sz="1600" dirty="0" smtClean="0"/>
              <a:t>Original SB 1.0 (CT1320)</a:t>
            </a:r>
            <a:endParaRPr lang="ru-RU" sz="1600" dirty="0"/>
          </a:p>
        </p:txBody>
      </p:sp>
      <p:sp>
        <p:nvSpPr>
          <p:cNvPr id="10" name="Прямоугольник 9"/>
          <p:cNvSpPr/>
          <p:nvPr/>
        </p:nvSpPr>
        <p:spPr>
          <a:xfrm>
            <a:off x="6245006" y="4587974"/>
            <a:ext cx="1495346" cy="338554"/>
          </a:xfrm>
          <a:prstGeom prst="rect">
            <a:avLst/>
          </a:prstGeom>
        </p:spPr>
        <p:txBody>
          <a:bodyPr wrap="none">
            <a:spAutoFit/>
          </a:bodyPr>
          <a:lstStyle/>
          <a:p>
            <a:r>
              <a:rPr lang="en-US" sz="1600" dirty="0" smtClean="0"/>
              <a:t>SB 2.0 (CT1350)</a:t>
            </a:r>
            <a:endParaRPr lang="ru-RU" sz="1600" dirty="0"/>
          </a:p>
        </p:txBody>
      </p:sp>
    </p:spTree>
    <p:extLst>
      <p:ext uri="{BB962C8B-B14F-4D97-AF65-F5344CB8AC3E}">
        <p14:creationId xmlns:p14="http://schemas.microsoft.com/office/powerpoint/2010/main" val="2338395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pro/16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53</a:t>
            </a:fld>
            <a:endParaRPr lang="ru-RU" dirty="0"/>
          </a:p>
        </p:txBody>
      </p:sp>
      <p:sp>
        <p:nvSpPr>
          <p:cNvPr id="6"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SB Pro finally added stereo PCM + OPL playback</a:t>
            </a:r>
          </a:p>
          <a:p>
            <a:r>
              <a:rPr lang="en-US" sz="1800" dirty="0"/>
              <a:t>max 22 kHz 8 bit stereo or 44 kHz 8 bit mono</a:t>
            </a:r>
          </a:p>
          <a:p>
            <a:r>
              <a:rPr lang="en-US" sz="1800" dirty="0"/>
              <a:t>de-facto standard across ISA soundcards, often enhanced with own extensions (ESS cards)</a:t>
            </a:r>
          </a:p>
          <a:p>
            <a:pPr marL="0" indent="0">
              <a:buNone/>
            </a:pPr>
            <a:r>
              <a:rPr lang="en-US" sz="1800" dirty="0"/>
              <a:t>later SB Pro 2.0 uses single OPL3 instead of two OPL2</a:t>
            </a:r>
          </a:p>
          <a:p>
            <a:pPr marL="0" indent="0">
              <a:buNone/>
            </a:pPr>
            <a:r>
              <a:rPr lang="en-US" sz="1800" dirty="0"/>
              <a:t>SB 16 introduced 16-bit CD-quality PCM + MPU-401 compatible MIDI interface</a:t>
            </a:r>
          </a:p>
          <a:p>
            <a:r>
              <a:rPr lang="en-US" sz="1800" dirty="0"/>
              <a:t>44 kHz 16 bit stereo, backwards compatible with SB 2.0 but not SB Pro’s stereo mode</a:t>
            </a:r>
          </a:p>
          <a:p>
            <a:pPr marL="0" indent="0">
              <a:buNone/>
            </a:pPr>
            <a:r>
              <a:rPr lang="en-US" sz="1800" dirty="0"/>
              <a:t>games rarely take advantage of 16-bit capabilities, but many trackers/demos/players support SB16 for better sound quality (still can’t beat the GUS :)</a:t>
            </a:r>
          </a:p>
          <a:p>
            <a:pPr marL="0" indent="0">
              <a:buNone/>
            </a:pPr>
            <a:endParaRPr lang="en-US" sz="1800" dirty="0"/>
          </a:p>
        </p:txBody>
      </p:sp>
      <p:pic>
        <p:nvPicPr>
          <p:cNvPr id="10242" name="Picture 2" descr="https://upload.wikimedia.org/wikipedia/commons/4/44/SB16-CT29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7766" y="3009088"/>
            <a:ext cx="2082626" cy="1578886"/>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424160" y="4578682"/>
            <a:ext cx="1460208" cy="369332"/>
          </a:xfrm>
          <a:prstGeom prst="rect">
            <a:avLst/>
          </a:prstGeom>
        </p:spPr>
        <p:txBody>
          <a:bodyPr wrap="none">
            <a:spAutoFit/>
          </a:bodyPr>
          <a:lstStyle/>
          <a:p>
            <a:r>
              <a:rPr lang="en-US" dirty="0" smtClean="0"/>
              <a:t>SB 16 CT2940</a:t>
            </a:r>
            <a:endParaRPr lang="ru-RU" dirty="0"/>
          </a:p>
        </p:txBody>
      </p:sp>
      <p:pic>
        <p:nvPicPr>
          <p:cNvPr id="10244" name="Picture 4" descr="Sound Blaster Pro 2 CT1600 - Amibay.com For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915567"/>
            <a:ext cx="2720504" cy="1530284"/>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6156724" y="2499468"/>
            <a:ext cx="1887696" cy="369332"/>
          </a:xfrm>
          <a:prstGeom prst="rect">
            <a:avLst/>
          </a:prstGeom>
        </p:spPr>
        <p:txBody>
          <a:bodyPr wrap="none">
            <a:spAutoFit/>
          </a:bodyPr>
          <a:lstStyle/>
          <a:p>
            <a:r>
              <a:rPr lang="en-US" dirty="0" smtClean="0"/>
              <a:t>SB Pro 2.0 CT1600</a:t>
            </a:r>
            <a:endParaRPr lang="ru-RU" dirty="0"/>
          </a:p>
        </p:txBody>
      </p:sp>
    </p:spTree>
    <p:extLst>
      <p:ext uri="{BB962C8B-B14F-4D97-AF65-F5344CB8AC3E}">
        <p14:creationId xmlns:p14="http://schemas.microsoft.com/office/powerpoint/2010/main" val="209866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54</a:t>
            </a:fld>
            <a:endParaRPr lang="ru-RU" dirty="0"/>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i="1" dirty="0"/>
              <a:t>the DOS </a:t>
            </a:r>
            <a:r>
              <a:rPr lang="en-US" sz="1800" b="1" i="1" dirty="0" err="1"/>
              <a:t>demoscene</a:t>
            </a:r>
            <a:r>
              <a:rPr lang="en-US" sz="1800" b="1" i="1" dirty="0"/>
              <a:t> golden standard </a:t>
            </a:r>
            <a:r>
              <a:rPr lang="en-US" sz="1800" b="1" i="1" dirty="0">
                <a:sym typeface="Wingdings" panose="05000000000000000000" pitchFamily="2" charset="2"/>
              </a:rPr>
              <a:t>:)</a:t>
            </a:r>
            <a:endParaRPr lang="en-US" sz="1800" b="1" i="1" dirty="0"/>
          </a:p>
          <a:p>
            <a:pPr marL="0" indent="0">
              <a:buNone/>
            </a:pPr>
            <a:r>
              <a:rPr lang="en-US" sz="1800" dirty="0"/>
              <a:t>released in 1992, used GF1 chip + onboard RAM for wavetable synthesis and sample playback</a:t>
            </a:r>
          </a:p>
          <a:p>
            <a:r>
              <a:rPr lang="en-US" sz="1800" dirty="0"/>
              <a:t>32 wavetable channels with linear interpolation, volume, pitch and panning control, up to 44 kHz 16 bit hardware mixing (full 32ch is 19 kHz though)</a:t>
            </a:r>
          </a:p>
          <a:p>
            <a:r>
              <a:rPr lang="en-US" sz="1800" dirty="0"/>
              <a:t>up to 1 MB of onboard RAM, 8/16bit samples</a:t>
            </a:r>
          </a:p>
          <a:p>
            <a:r>
              <a:rPr lang="en-US" sz="1800" dirty="0"/>
              <a:t>No Adlib/SB compatibility, PCM streaming has to be done by free wavetable channel + DMA</a:t>
            </a:r>
          </a:p>
          <a:p>
            <a:r>
              <a:rPr lang="en-US" sz="1800" dirty="0"/>
              <a:t>very easy to program – ideal for tracked music</a:t>
            </a:r>
          </a:p>
          <a:p>
            <a:pPr marL="0" indent="0">
              <a:buNone/>
            </a:pPr>
            <a:r>
              <a:rPr lang="en-US" sz="1800" dirty="0"/>
              <a:t>almost all post-1993 demos support GUS (often as sole sound device), as well as trackers and players</a:t>
            </a:r>
          </a:p>
        </p:txBody>
      </p:sp>
      <p:pic>
        <p:nvPicPr>
          <p:cNvPr id="13314" name="Picture 2" descr="https://upload.wikimedia.org/wikipedia/commons/a/ab/Gravis_UltraSound_A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966" y="2697764"/>
            <a:ext cx="2808312" cy="210623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625641" y="4578682"/>
            <a:ext cx="982961" cy="369332"/>
          </a:xfrm>
          <a:prstGeom prst="rect">
            <a:avLst/>
          </a:prstGeom>
        </p:spPr>
        <p:txBody>
          <a:bodyPr wrap="none">
            <a:spAutoFit/>
          </a:bodyPr>
          <a:lstStyle/>
          <a:p>
            <a:r>
              <a:rPr lang="en-US" dirty="0"/>
              <a:t>GUS Ace</a:t>
            </a:r>
            <a:endParaRPr lang="ru-RU" dirty="0"/>
          </a:p>
        </p:txBody>
      </p:sp>
      <p:pic>
        <p:nvPicPr>
          <p:cNvPr id="13316" name="Picture 4" descr="File:Ultrasound class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86" y="892392"/>
            <a:ext cx="3143672" cy="1365533"/>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728760" y="2369025"/>
            <a:ext cx="2776722" cy="369332"/>
          </a:xfrm>
          <a:prstGeom prst="rect">
            <a:avLst/>
          </a:prstGeom>
        </p:spPr>
        <p:txBody>
          <a:bodyPr wrap="none">
            <a:spAutoFit/>
          </a:bodyPr>
          <a:lstStyle/>
          <a:p>
            <a:r>
              <a:rPr lang="en-US" dirty="0"/>
              <a:t>Classic GUS with 1 MB RAM</a:t>
            </a:r>
            <a:endParaRPr lang="ru-RU" dirty="0"/>
          </a:p>
        </p:txBody>
      </p:sp>
    </p:spTree>
    <p:extLst>
      <p:ext uri="{BB962C8B-B14F-4D97-AF65-F5344CB8AC3E}">
        <p14:creationId xmlns:p14="http://schemas.microsoft.com/office/powerpoint/2010/main" val="2505531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 :: max/</a:t>
            </a:r>
            <a:r>
              <a:rPr lang="en-US" sz="3600" dirty="0" err="1"/>
              <a:t>pnp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55</a:t>
            </a:fld>
            <a:endParaRPr lang="ru-RU"/>
          </a:p>
        </p:txBody>
      </p:sp>
      <p:sp>
        <p:nvSpPr>
          <p:cNvPr id="6" name="Объект 2"/>
          <p:cNvSpPr txBox="1">
            <a:spLocks/>
          </p:cNvSpPr>
          <p:nvPr/>
        </p:nvSpPr>
        <p:spPr>
          <a:xfrm>
            <a:off x="323528" y="892392"/>
            <a:ext cx="47525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GUS MAX bundled CS4231A codec for streamed PCM capability and better SB emulation</a:t>
            </a:r>
          </a:p>
          <a:p>
            <a:pPr marL="0" indent="0">
              <a:buNone/>
            </a:pPr>
            <a:r>
              <a:rPr lang="en-US" sz="1800" dirty="0"/>
              <a:t>in 1995, AMD develops </a:t>
            </a:r>
            <a:r>
              <a:rPr lang="en-US" sz="1800" dirty="0" err="1"/>
              <a:t>Interwave</a:t>
            </a:r>
            <a:r>
              <a:rPr lang="en-US" sz="1800" dirty="0"/>
              <a:t> IC, used in GUS PnP and several 3</a:t>
            </a:r>
            <a:r>
              <a:rPr lang="en-US" sz="1800" baseline="30000" dirty="0"/>
              <a:t>rd </a:t>
            </a:r>
            <a:r>
              <a:rPr lang="en-US" sz="1800" dirty="0"/>
              <a:t>party cards</a:t>
            </a:r>
          </a:p>
          <a:p>
            <a:r>
              <a:rPr lang="en-US" sz="1800" dirty="0"/>
              <a:t>full 32 channels at 44 kHz + MPU-401 MIDI</a:t>
            </a:r>
          </a:p>
          <a:p>
            <a:r>
              <a:rPr lang="en-US" sz="1800" dirty="0"/>
              <a:t>up to 16 MB of sample RAM (upgradeable with 30-pin SIMMs) + 1 MB ROM</a:t>
            </a:r>
          </a:p>
          <a:p>
            <a:r>
              <a:rPr lang="en-US" sz="1800" dirty="0"/>
              <a:t>backwards compatible with GF1</a:t>
            </a:r>
          </a:p>
          <a:p>
            <a:pPr marL="0" indent="0">
              <a:buNone/>
            </a:pPr>
            <a:endParaRPr lang="en-US" sz="1800" dirty="0"/>
          </a:p>
          <a:p>
            <a:pPr marL="0" indent="0">
              <a:buNone/>
            </a:pPr>
            <a:r>
              <a:rPr lang="en-US" sz="1800" dirty="0"/>
              <a:t>some demos/players support </a:t>
            </a:r>
            <a:r>
              <a:rPr lang="en-US" sz="1800" dirty="0" err="1"/>
              <a:t>Interwave</a:t>
            </a:r>
            <a:r>
              <a:rPr lang="en-US" sz="1800" dirty="0"/>
              <a:t> natively, other will work fine in classic GUS mode</a:t>
            </a:r>
          </a:p>
        </p:txBody>
      </p:sp>
      <p:pic>
        <p:nvPicPr>
          <p:cNvPr id="12290" name="Picture 2" descr="https://upload.wikimedia.org/wikipedia/commons/d/da/Gravis_UltraSound_PnP_Pro_V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931790"/>
            <a:ext cx="2963454" cy="172819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6136" y="4403308"/>
            <a:ext cx="2238113" cy="369332"/>
          </a:xfrm>
          <a:prstGeom prst="rect">
            <a:avLst/>
          </a:prstGeom>
        </p:spPr>
        <p:txBody>
          <a:bodyPr wrap="none">
            <a:spAutoFit/>
          </a:bodyPr>
          <a:lstStyle/>
          <a:p>
            <a:r>
              <a:rPr lang="en-US" dirty="0"/>
              <a:t> GUS PnP with 2.5 MB</a:t>
            </a:r>
            <a:endParaRPr lang="ru-RU" dirty="0"/>
          </a:p>
        </p:txBody>
      </p:sp>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1025" y="915566"/>
            <a:ext cx="3348334" cy="143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6419803" y="2385585"/>
            <a:ext cx="1140056" cy="369332"/>
          </a:xfrm>
          <a:prstGeom prst="rect">
            <a:avLst/>
          </a:prstGeom>
        </p:spPr>
        <p:txBody>
          <a:bodyPr wrap="none">
            <a:spAutoFit/>
          </a:bodyPr>
          <a:lstStyle/>
          <a:p>
            <a:r>
              <a:rPr lang="en-US" dirty="0"/>
              <a:t> GUS MAX</a:t>
            </a:r>
            <a:endParaRPr lang="ru-RU" dirty="0"/>
          </a:p>
        </p:txBody>
      </p:sp>
    </p:spTree>
    <p:extLst>
      <p:ext uri="{BB962C8B-B14F-4D97-AF65-F5344CB8AC3E}">
        <p14:creationId xmlns:p14="http://schemas.microsoft.com/office/powerpoint/2010/main" val="3399611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awe32/64</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56</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basically SB16 + EMU8000 wavetable synthesizer</a:t>
            </a:r>
          </a:p>
          <a:p>
            <a:r>
              <a:rPr lang="en-US" sz="1700" dirty="0"/>
              <a:t>32 wavetable channels with 4-point interpolation, volume, pitch and panning control, up to 44 kHz 16 bit mixing + resonant filters + effect processing</a:t>
            </a:r>
          </a:p>
          <a:p>
            <a:r>
              <a:rPr lang="en-US" sz="1700" dirty="0"/>
              <a:t>16-bit only always-looped samples, up to 28 MB RAM + 1 MB ROM</a:t>
            </a:r>
          </a:p>
          <a:p>
            <a:r>
              <a:rPr lang="en-US" sz="1700" dirty="0"/>
              <a:t>Creative originally didn’t disclosed register details, several people reverse engineered EMU8000 internals then finally official hardware reference has been released</a:t>
            </a:r>
          </a:p>
          <a:p>
            <a:r>
              <a:rPr lang="en-US" sz="1700" dirty="0"/>
              <a:t>needs complex </a:t>
            </a:r>
            <a:r>
              <a:rPr lang="en-US" sz="1700" dirty="0" err="1"/>
              <a:t>init</a:t>
            </a:r>
            <a:r>
              <a:rPr lang="en-US" sz="1700" dirty="0"/>
              <a:t> compared with GUS, wavetable limitations (max 176 kHz pitch, 16 bit samples, etc.)</a:t>
            </a:r>
          </a:p>
          <a:p>
            <a:pPr marL="0" indent="0">
              <a:buNone/>
            </a:pPr>
            <a:r>
              <a:rPr lang="en-US" sz="1700" dirty="0"/>
              <a:t>not as common as GUS, supported by some trackers (e.g. IT2) and demos </a:t>
            </a:r>
          </a:p>
        </p:txBody>
      </p:sp>
      <p:pic>
        <p:nvPicPr>
          <p:cNvPr id="10242" name="Picture 2" descr="https://upload.wikimedia.org/wikipedia/commons/3/3d/KL_Creative_Labs_Soundblaster_AWE64_Value_CT438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70" t="7606" r="5311" b="8169"/>
          <a:stretch/>
        </p:blipFill>
        <p:spPr bwMode="auto">
          <a:xfrm>
            <a:off x="5724128" y="2776600"/>
            <a:ext cx="2952328" cy="188338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2586" y="4371950"/>
            <a:ext cx="2667846" cy="369332"/>
          </a:xfrm>
          <a:prstGeom prst="rect">
            <a:avLst/>
          </a:prstGeom>
        </p:spPr>
        <p:txBody>
          <a:bodyPr wrap="none">
            <a:spAutoFit/>
          </a:bodyPr>
          <a:lstStyle/>
          <a:p>
            <a:r>
              <a:rPr lang="en-US" dirty="0"/>
              <a:t>SB AWE64 Value (CT4380) </a:t>
            </a:r>
            <a:endParaRPr lang="ru-RU" dirty="0"/>
          </a:p>
        </p:txBody>
      </p:sp>
      <p:pic>
        <p:nvPicPr>
          <p:cNvPr id="10244" name="Picture 4" descr="https://upload.wikimedia.org/wikipedia/commons/9/95/Creative_Sound_Blaster_AWE32_PNP_CT3990.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36096" y="879617"/>
            <a:ext cx="3472397" cy="1404101"/>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052272" y="2305918"/>
            <a:ext cx="2148473" cy="369332"/>
          </a:xfrm>
          <a:prstGeom prst="rect">
            <a:avLst/>
          </a:prstGeom>
        </p:spPr>
        <p:txBody>
          <a:bodyPr wrap="none">
            <a:spAutoFit/>
          </a:bodyPr>
          <a:lstStyle/>
          <a:p>
            <a:r>
              <a:rPr lang="en-US" dirty="0"/>
              <a:t>SB AWE32 (CT3990) </a:t>
            </a:r>
            <a:endParaRPr lang="ru-RU" dirty="0"/>
          </a:p>
        </p:txBody>
      </p:sp>
    </p:spTree>
    <p:extLst>
      <p:ext uri="{BB962C8B-B14F-4D97-AF65-F5344CB8AC3E}">
        <p14:creationId xmlns:p14="http://schemas.microsoft.com/office/powerpoint/2010/main" val="2726073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midi</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57</a:t>
            </a:fld>
            <a:endParaRPr lang="ru-RU"/>
          </a:p>
        </p:txBody>
      </p:sp>
      <p:sp>
        <p:nvSpPr>
          <p:cNvPr id="6"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originally used for music equipment control</a:t>
            </a:r>
          </a:p>
          <a:p>
            <a:r>
              <a:rPr lang="en-US" sz="1700" dirty="0"/>
              <a:t>1984 – Roland MPU-401 – universal MIDI interface, supports many platforms, incl. PC, support UART and intelligent accelerated mode</a:t>
            </a:r>
          </a:p>
          <a:p>
            <a:r>
              <a:rPr lang="en-US" sz="1700" dirty="0"/>
              <a:t>1987 – Roland MT32/LAPC-1 – reference music synth for early DOS games</a:t>
            </a:r>
          </a:p>
          <a:p>
            <a:r>
              <a:rPr lang="en-US" sz="1700" dirty="0"/>
              <a:t>1991 – General MIDI – standardizes instrument definitions and controls, Roland General Sound expands instrument set further</a:t>
            </a:r>
          </a:p>
          <a:p>
            <a:r>
              <a:rPr lang="en-US" sz="1700" dirty="0"/>
              <a:t>incredibly easy to program, popular in </a:t>
            </a:r>
            <a:r>
              <a:rPr lang="en-US" sz="1700" dirty="0" err="1"/>
              <a:t>sizecoding</a:t>
            </a:r>
            <a:endParaRPr lang="en-US" sz="1700" dirty="0"/>
          </a:p>
          <a:p>
            <a:pPr marL="0" indent="0">
              <a:buNone/>
            </a:pPr>
            <a:r>
              <a:rPr lang="en-US" sz="1700" dirty="0"/>
              <a:t>late-90s ISA soundcards usually implements MPU-401 in UART mode, some (GUS/AWE32) able to emulate through wavetable engine</a:t>
            </a:r>
          </a:p>
        </p:txBody>
      </p:sp>
      <p:pic>
        <p:nvPicPr>
          <p:cNvPr id="11266" name="Picture 2" descr="https://upload.wikimedia.org/wikipedia/commons/1/11/Lapc-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859414"/>
            <a:ext cx="3499570" cy="134785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412239" y="4218642"/>
            <a:ext cx="1547283" cy="369332"/>
          </a:xfrm>
          <a:prstGeom prst="rect">
            <a:avLst/>
          </a:prstGeom>
        </p:spPr>
        <p:txBody>
          <a:bodyPr wrap="none">
            <a:spAutoFit/>
          </a:bodyPr>
          <a:lstStyle/>
          <a:p>
            <a:r>
              <a:rPr lang="en-US" dirty="0"/>
              <a:t>Roland LAPC-1</a:t>
            </a:r>
            <a:endParaRPr lang="ru-RU" dirty="0"/>
          </a:p>
        </p:txBody>
      </p:sp>
      <p:pic>
        <p:nvPicPr>
          <p:cNvPr id="11268" name="Picture 4" descr="https://upload.wikimedia.org/wikipedia/commons/0/02/Midi_ports_and_cab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560559"/>
            <a:ext cx="2892996" cy="198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78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en-US" sz="3600"/>
              <a:t>cassette interface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58</a:t>
            </a:fld>
            <a:endParaRPr lang="ru-RU"/>
          </a:p>
        </p:txBody>
      </p:sp>
      <p:sp>
        <p:nvSpPr>
          <p:cNvPr id="7" name="Объект 2"/>
          <p:cNvSpPr txBox="1">
            <a:spLocks/>
          </p:cNvSpPr>
          <p:nvPr/>
        </p:nvSpPr>
        <p:spPr>
          <a:xfrm>
            <a:off x="251520"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t>yes, you heard it right – original IBM PC did included tape interface!</a:t>
            </a:r>
          </a:p>
          <a:p>
            <a:r>
              <a:rPr lang="en-US" sz="2000" dirty="0"/>
              <a:t>supported by BASIC and system BIOS, not that much useful</a:t>
            </a:r>
          </a:p>
          <a:p>
            <a:r>
              <a:rPr lang="en-US" sz="2000" dirty="0"/>
              <a:t>…you can even </a:t>
            </a:r>
            <a:r>
              <a:rPr lang="en-US" sz="2000" dirty="0">
                <a:hlinkClick r:id="rId3"/>
              </a:rPr>
              <a:t>boot MS-DOS from vinyl</a:t>
            </a:r>
            <a:r>
              <a:rPr lang="en-US" sz="2000" dirty="0"/>
              <a:t> :)</a:t>
            </a:r>
          </a:p>
          <a:p>
            <a:r>
              <a:rPr lang="en-US" sz="2000" dirty="0"/>
              <a:t>… or load apps via tape interface using </a:t>
            </a:r>
            <a:r>
              <a:rPr lang="en-US" sz="2000" dirty="0">
                <a:hlinkClick r:id="rId4"/>
              </a:rPr>
              <a:t>5150CAXX</a:t>
            </a:r>
            <a:endParaRPr lang="ru-RU" sz="2000" dirty="0"/>
          </a:p>
          <a:p>
            <a:r>
              <a:rPr lang="ru-RU" sz="2000" dirty="0" err="1"/>
              <a:t>PCjr</a:t>
            </a:r>
            <a:r>
              <a:rPr lang="ru-RU" sz="2000" dirty="0"/>
              <a:t> </a:t>
            </a:r>
            <a:r>
              <a:rPr lang="ru-RU" sz="2000" dirty="0" err="1"/>
              <a:t>also</a:t>
            </a:r>
            <a:r>
              <a:rPr lang="ru-RU" sz="2000" dirty="0"/>
              <a:t> </a:t>
            </a:r>
            <a:r>
              <a:rPr lang="ru-RU" sz="2000" dirty="0" err="1"/>
              <a:t>had</a:t>
            </a:r>
            <a:r>
              <a:rPr lang="ru-RU" sz="2000" dirty="0"/>
              <a:t> </a:t>
            </a:r>
            <a:r>
              <a:rPr lang="ru-RU" sz="2000" dirty="0" err="1"/>
              <a:t>similar</a:t>
            </a:r>
            <a:r>
              <a:rPr lang="ru-RU" sz="2000" dirty="0"/>
              <a:t> </a:t>
            </a:r>
            <a:r>
              <a:rPr lang="ru-RU" sz="2000" dirty="0" err="1"/>
              <a:t>cassette</a:t>
            </a:r>
            <a:r>
              <a:rPr lang="ru-RU" sz="2000" dirty="0"/>
              <a:t> </a:t>
            </a:r>
            <a:r>
              <a:rPr lang="ru-RU" sz="2000" dirty="0" err="1"/>
              <a:t>interface</a:t>
            </a:r>
            <a:r>
              <a:rPr lang="ru-RU" sz="2000" dirty="0"/>
              <a:t> (</a:t>
            </a:r>
            <a:r>
              <a:rPr lang="ru-RU" sz="2000" dirty="0" err="1"/>
              <a:t>with</a:t>
            </a:r>
            <a:r>
              <a:rPr lang="ru-RU" sz="2000" dirty="0"/>
              <a:t> </a:t>
            </a:r>
            <a:r>
              <a:rPr lang="ru-RU" sz="2000" dirty="0" err="1"/>
              <a:t>different</a:t>
            </a:r>
            <a:r>
              <a:rPr lang="ru-RU" sz="2000" dirty="0"/>
              <a:t> </a:t>
            </a:r>
            <a:r>
              <a:rPr lang="ru-RU" sz="2000" dirty="0" err="1"/>
              <a:t>connector</a:t>
            </a:r>
            <a:r>
              <a:rPr lang="ru-RU" sz="2000" dirty="0"/>
              <a:t>), </a:t>
            </a:r>
            <a:r>
              <a:rPr lang="ru-RU" sz="2000" dirty="0" err="1" smtClean="0"/>
              <a:t>but</a:t>
            </a:r>
            <a:r>
              <a:rPr lang="en-US" sz="2000" dirty="0" smtClean="0"/>
              <a:t> practically never used</a:t>
            </a:r>
          </a:p>
          <a:p>
            <a:r>
              <a:rPr lang="af-ZA" sz="2000" dirty="0" smtClean="0"/>
              <a:t>S</a:t>
            </a:r>
            <a:r>
              <a:rPr lang="ru-RU" sz="2000" dirty="0" err="1"/>
              <a:t>everal</a:t>
            </a:r>
            <a:r>
              <a:rPr lang="ru-RU" sz="2000" dirty="0"/>
              <a:t> </a:t>
            </a:r>
            <a:r>
              <a:rPr lang="ru-RU" sz="2000" dirty="0" err="1"/>
              <a:t>soviet</a:t>
            </a:r>
            <a:r>
              <a:rPr lang="ru-RU" sz="2000" dirty="0"/>
              <a:t> IBM PC </a:t>
            </a:r>
            <a:r>
              <a:rPr lang="ru-RU" sz="2000" dirty="0" err="1"/>
              <a:t>clones</a:t>
            </a:r>
            <a:r>
              <a:rPr lang="ru-RU" sz="2000" dirty="0"/>
              <a:t> (</a:t>
            </a:r>
            <a:r>
              <a:rPr lang="ru-RU" sz="2000" dirty="0" err="1"/>
              <a:t>i.e</a:t>
            </a:r>
            <a:r>
              <a:rPr lang="ru-RU" sz="2000" dirty="0"/>
              <a:t>. Poisk-1) </a:t>
            </a:r>
            <a:r>
              <a:rPr lang="ru-RU" sz="2000" dirty="0" err="1"/>
              <a:t>support</a:t>
            </a:r>
            <a:r>
              <a:rPr lang="ru-RU" sz="2000" dirty="0"/>
              <a:t> </a:t>
            </a:r>
            <a:r>
              <a:rPr lang="ru-RU" sz="2000" dirty="0" err="1"/>
              <a:t>cassette</a:t>
            </a:r>
            <a:r>
              <a:rPr lang="ru-RU" sz="2000" dirty="0"/>
              <a:t> </a:t>
            </a:r>
            <a:r>
              <a:rPr lang="ru-RU" sz="2000" dirty="0" err="1"/>
              <a:t>interface</a:t>
            </a:r>
            <a:r>
              <a:rPr lang="ru-RU" sz="2000" dirty="0"/>
              <a:t> </a:t>
            </a:r>
            <a:r>
              <a:rPr lang="ru-RU" sz="2000" dirty="0" err="1"/>
              <a:t>and</a:t>
            </a:r>
            <a:r>
              <a:rPr lang="ru-RU" sz="2000" dirty="0"/>
              <a:t> </a:t>
            </a:r>
            <a:r>
              <a:rPr lang="ru-RU" sz="2000" dirty="0" err="1" smtClean="0"/>
              <a:t>ported</a:t>
            </a:r>
            <a:r>
              <a:rPr lang="ru-RU" sz="2000" dirty="0" smtClean="0"/>
              <a:t> </a:t>
            </a:r>
            <a:r>
              <a:rPr lang="ru-RU" sz="2000" dirty="0" err="1" smtClean="0"/>
              <a:t>some</a:t>
            </a:r>
            <a:r>
              <a:rPr lang="ru-RU" sz="2000" dirty="0" smtClean="0"/>
              <a:t> </a:t>
            </a:r>
            <a:r>
              <a:rPr lang="ru-RU" sz="2000" dirty="0" err="1" smtClean="0"/>
              <a:t>software</a:t>
            </a:r>
            <a:r>
              <a:rPr lang="ru-RU" sz="2000" dirty="0" smtClean="0"/>
              <a:t> </a:t>
            </a:r>
            <a:r>
              <a:rPr lang="ru-RU" sz="2000" dirty="0" err="1"/>
              <a:t>on</a:t>
            </a:r>
            <a:r>
              <a:rPr lang="ru-RU" sz="2000" dirty="0"/>
              <a:t> </a:t>
            </a:r>
            <a:r>
              <a:rPr lang="ru-RU" sz="2000" dirty="0" err="1"/>
              <a:t>the</a:t>
            </a:r>
            <a:r>
              <a:rPr lang="ru-RU" sz="2000" dirty="0"/>
              <a:t> </a:t>
            </a:r>
            <a:r>
              <a:rPr lang="ru-RU" sz="2000" dirty="0" err="1"/>
              <a:t>tape</a:t>
            </a:r>
            <a:endParaRPr lang="ru-RU" sz="2000" dirty="0"/>
          </a:p>
        </p:txBody>
      </p:sp>
      <p:pic>
        <p:nvPicPr>
          <p:cNvPr id="1026" name="Picture 2" descr="https://forum.winworldpc.com/uploads/editor/sv/mlai98pez4w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028" y="2425948"/>
            <a:ext cx="2664296" cy="1998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orum.winworldpc.com/uploads/editor/ph/du93sfjdhsh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9831" y="364530"/>
            <a:ext cx="259228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16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floppy disk drive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59</a:t>
            </a:fld>
            <a:endParaRPr lang="ru-RU"/>
          </a:p>
        </p:txBody>
      </p:sp>
      <p:sp>
        <p:nvSpPr>
          <p:cNvPr id="7" name="Объект 2"/>
          <p:cNvSpPr txBox="1">
            <a:spLocks/>
          </p:cNvSpPr>
          <p:nvPr/>
        </p:nvSpPr>
        <p:spPr>
          <a:xfrm>
            <a:off x="251520" y="771550"/>
            <a:ext cx="5886647" cy="41044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600" dirty="0" err="1"/>
              <a:t>available</a:t>
            </a:r>
            <a:r>
              <a:rPr lang="ru-RU" sz="1600" dirty="0"/>
              <a:t> </a:t>
            </a:r>
            <a:r>
              <a:rPr lang="ru-RU" sz="1600" dirty="0" err="1"/>
              <a:t>in</a:t>
            </a:r>
            <a:r>
              <a:rPr lang="ru-RU" sz="1600" dirty="0"/>
              <a:t> </a:t>
            </a:r>
            <a:r>
              <a:rPr lang="ru-RU" sz="1600" dirty="0" err="1"/>
              <a:t>original</a:t>
            </a:r>
            <a:r>
              <a:rPr lang="ru-RU" sz="1600" dirty="0"/>
              <a:t> IBM PC, </a:t>
            </a:r>
            <a:r>
              <a:rPr lang="ru-RU" sz="1600" dirty="0" err="1"/>
              <a:t>upgraded</a:t>
            </a:r>
            <a:r>
              <a:rPr lang="ru-RU" sz="1600" dirty="0"/>
              <a:t> </a:t>
            </a:r>
            <a:r>
              <a:rPr lang="ru-RU" sz="1600" dirty="0" err="1"/>
              <a:t>in</a:t>
            </a:r>
            <a:r>
              <a:rPr lang="ru-RU" sz="1600" dirty="0"/>
              <a:t> AT </a:t>
            </a:r>
            <a:r>
              <a:rPr lang="ru-RU" sz="1600" dirty="0" err="1"/>
              <a:t>and</a:t>
            </a:r>
            <a:r>
              <a:rPr lang="ru-RU" sz="1600" dirty="0"/>
              <a:t> PS/2</a:t>
            </a:r>
            <a:endParaRPr lang="en-US" sz="1600" dirty="0"/>
          </a:p>
          <a:p>
            <a:r>
              <a:rPr lang="ru-RU" sz="1600" dirty="0" err="1"/>
              <a:t>initially</a:t>
            </a:r>
            <a:r>
              <a:rPr lang="ru-RU" sz="1600" dirty="0"/>
              <a:t> </a:t>
            </a:r>
            <a:r>
              <a:rPr lang="ru-RU" sz="1600" dirty="0" smtClean="0"/>
              <a:t>5.25</a:t>
            </a:r>
            <a:r>
              <a:rPr lang="en-US" sz="1600" dirty="0" smtClean="0"/>
              <a:t>” </a:t>
            </a:r>
            <a:r>
              <a:rPr lang="ru-RU" sz="1600" dirty="0" err="1" smtClean="0"/>
              <a:t>single</a:t>
            </a:r>
            <a:r>
              <a:rPr lang="en-US" sz="1600" dirty="0" smtClean="0"/>
              <a:t>/</a:t>
            </a:r>
            <a:r>
              <a:rPr lang="ru-RU" sz="1600" dirty="0" err="1" smtClean="0"/>
              <a:t>double</a:t>
            </a:r>
            <a:r>
              <a:rPr lang="ru-RU" sz="1600" dirty="0" smtClean="0"/>
              <a:t> </a:t>
            </a:r>
            <a:r>
              <a:rPr lang="ru-RU" sz="1600" dirty="0" err="1"/>
              <a:t>sided</a:t>
            </a:r>
            <a:r>
              <a:rPr lang="ru-RU" sz="1600" dirty="0"/>
              <a:t> 40 </a:t>
            </a:r>
            <a:r>
              <a:rPr lang="ru-RU" sz="1600" dirty="0" err="1"/>
              <a:t>track</a:t>
            </a:r>
            <a:r>
              <a:rPr lang="ru-RU" sz="1600" dirty="0"/>
              <a:t> </a:t>
            </a:r>
            <a:r>
              <a:rPr lang="en-US" sz="1600" dirty="0"/>
              <a:t>d</a:t>
            </a:r>
            <a:r>
              <a:rPr lang="ru-RU" sz="1600" dirty="0" err="1" smtClean="0"/>
              <a:t>ri</a:t>
            </a:r>
            <a:r>
              <a:rPr lang="en-US" sz="1600" dirty="0" smtClean="0"/>
              <a:t>v</a:t>
            </a:r>
            <a:r>
              <a:rPr lang="ru-RU" sz="1600" dirty="0" err="1" smtClean="0"/>
              <a:t>es</a:t>
            </a:r>
            <a:r>
              <a:rPr lang="ru-RU" sz="1600" dirty="0" smtClean="0"/>
              <a:t> </a:t>
            </a:r>
            <a:r>
              <a:rPr lang="ru-RU" sz="1600" dirty="0"/>
              <a:t>(180/360 </a:t>
            </a:r>
            <a:r>
              <a:rPr lang="ru-RU" sz="1600" dirty="0" err="1"/>
              <a:t>kB</a:t>
            </a:r>
            <a:r>
              <a:rPr lang="ru-RU" sz="1600" dirty="0"/>
              <a:t>)</a:t>
            </a:r>
          </a:p>
          <a:p>
            <a:r>
              <a:rPr lang="af-ZA" sz="1600" dirty="0"/>
              <a:t>L</a:t>
            </a:r>
            <a:r>
              <a:rPr lang="ru-RU" sz="1600" dirty="0" err="1"/>
              <a:t>ater</a:t>
            </a:r>
            <a:r>
              <a:rPr lang="ru-RU" sz="1600" dirty="0"/>
              <a:t> IBM PC/AT </a:t>
            </a:r>
            <a:r>
              <a:rPr lang="ru-RU" sz="1600" dirty="0" err="1"/>
              <a:t>introduced</a:t>
            </a:r>
            <a:r>
              <a:rPr lang="ru-RU" sz="1600" dirty="0"/>
              <a:t> 1.2 MB 80-track </a:t>
            </a:r>
            <a:r>
              <a:rPr lang="ru-RU" sz="1600" dirty="0" err="1"/>
              <a:t>drive</a:t>
            </a:r>
            <a:endParaRPr lang="en-US" sz="1600" dirty="0"/>
          </a:p>
          <a:p>
            <a:r>
              <a:rPr lang="ru-RU" sz="1600" dirty="0"/>
              <a:t>IBM PS/2 </a:t>
            </a:r>
            <a:r>
              <a:rPr lang="ru-RU" sz="1600" dirty="0" err="1"/>
              <a:t>switched</a:t>
            </a:r>
            <a:r>
              <a:rPr lang="ru-RU" sz="1600" dirty="0"/>
              <a:t> </a:t>
            </a:r>
            <a:r>
              <a:rPr lang="ru-RU" sz="1600" dirty="0" err="1"/>
              <a:t>to</a:t>
            </a:r>
            <a:r>
              <a:rPr lang="ru-RU" sz="1600" dirty="0"/>
              <a:t> 3.5 </a:t>
            </a:r>
            <a:r>
              <a:rPr lang="ru-RU" sz="1600" dirty="0" err="1"/>
              <a:t>inch</a:t>
            </a:r>
            <a:r>
              <a:rPr lang="ru-RU" sz="1600" dirty="0"/>
              <a:t> 720 </a:t>
            </a:r>
            <a:r>
              <a:rPr lang="ru-RU" sz="1600" dirty="0" err="1" smtClean="0"/>
              <a:t>kB</a:t>
            </a:r>
            <a:r>
              <a:rPr lang="ru-RU" sz="1600" dirty="0" smtClean="0"/>
              <a:t>/1.44 </a:t>
            </a:r>
            <a:r>
              <a:rPr lang="ru-RU" sz="1600" dirty="0"/>
              <a:t>MB </a:t>
            </a:r>
            <a:r>
              <a:rPr lang="ru-RU" sz="1600" dirty="0" err="1"/>
              <a:t>disks</a:t>
            </a:r>
            <a:endParaRPr lang="ru-RU" sz="1600" dirty="0"/>
          </a:p>
          <a:p>
            <a:pPr lvl="1"/>
            <a:r>
              <a:rPr lang="ru-RU" sz="1200" dirty="0"/>
              <a:t>720 </a:t>
            </a:r>
            <a:r>
              <a:rPr lang="ru-RU" sz="1200" dirty="0" err="1"/>
              <a:t>kB</a:t>
            </a:r>
            <a:r>
              <a:rPr lang="ru-RU" sz="1200" dirty="0"/>
              <a:t> </a:t>
            </a:r>
            <a:r>
              <a:rPr lang="ru-RU" sz="1200" dirty="0" err="1"/>
              <a:t>disks</a:t>
            </a:r>
            <a:r>
              <a:rPr lang="ru-RU" sz="1200" dirty="0"/>
              <a:t> </a:t>
            </a:r>
            <a:r>
              <a:rPr lang="ru-RU" sz="1200" dirty="0" err="1"/>
              <a:t>were</a:t>
            </a:r>
            <a:r>
              <a:rPr lang="ru-RU" sz="1200" dirty="0"/>
              <a:t> </a:t>
            </a:r>
            <a:r>
              <a:rPr lang="ru-RU" sz="1200" dirty="0" err="1"/>
              <a:t>uncommon</a:t>
            </a:r>
            <a:r>
              <a:rPr lang="ru-RU" sz="1200" dirty="0"/>
              <a:t>, </a:t>
            </a:r>
            <a:r>
              <a:rPr lang="ru-RU" sz="1200" dirty="0" err="1"/>
              <a:t>supported</a:t>
            </a:r>
            <a:r>
              <a:rPr lang="ru-RU" sz="1200" dirty="0"/>
              <a:t> </a:t>
            </a:r>
            <a:r>
              <a:rPr lang="ru-RU" sz="1200" dirty="0" err="1"/>
              <a:t>with</a:t>
            </a:r>
            <a:r>
              <a:rPr lang="ru-RU" sz="1200" dirty="0"/>
              <a:t> </a:t>
            </a:r>
            <a:r>
              <a:rPr lang="ru-RU" sz="1200" dirty="0" smtClean="0"/>
              <a:t>3</a:t>
            </a:r>
            <a:r>
              <a:rPr lang="en-US" sz="1200" baseline="30000" dirty="0" err="1" smtClean="0"/>
              <a:t>rd</a:t>
            </a:r>
            <a:r>
              <a:rPr lang="en-US" sz="1200" dirty="0" smtClean="0"/>
              <a:t> </a:t>
            </a:r>
            <a:r>
              <a:rPr lang="ru-RU" sz="1200" dirty="0" err="1" smtClean="0"/>
              <a:t>party</a:t>
            </a:r>
            <a:r>
              <a:rPr lang="ru-RU" sz="1200" dirty="0" smtClean="0"/>
              <a:t> </a:t>
            </a:r>
            <a:r>
              <a:rPr lang="ru-RU" sz="1200" dirty="0" err="1"/>
              <a:t>drivers</a:t>
            </a:r>
            <a:r>
              <a:rPr lang="ru-RU" sz="1200" dirty="0"/>
              <a:t> </a:t>
            </a:r>
            <a:r>
              <a:rPr lang="ru-RU" sz="1200" dirty="0" err="1"/>
              <a:t>like</a:t>
            </a:r>
            <a:r>
              <a:rPr lang="ru-RU" sz="1200" dirty="0"/>
              <a:t> 800.com </a:t>
            </a:r>
            <a:r>
              <a:rPr lang="ru-RU" sz="1200" dirty="0" err="1"/>
              <a:t>or</a:t>
            </a:r>
            <a:r>
              <a:rPr lang="ru-RU" sz="1200" dirty="0"/>
              <a:t> </a:t>
            </a:r>
            <a:r>
              <a:rPr lang="en-US" sz="1200" dirty="0" smtClean="0"/>
              <a:t>PU</a:t>
            </a:r>
            <a:r>
              <a:rPr lang="ru-RU" sz="1200" dirty="0" smtClean="0"/>
              <a:t>_1700 </a:t>
            </a:r>
            <a:r>
              <a:rPr lang="ru-RU" sz="1200" dirty="0"/>
              <a:t>(</a:t>
            </a:r>
            <a:r>
              <a:rPr lang="ru-RU" sz="1200" dirty="0" err="1"/>
              <a:t>also</a:t>
            </a:r>
            <a:r>
              <a:rPr lang="ru-RU" sz="1200" dirty="0"/>
              <a:t> </a:t>
            </a:r>
            <a:r>
              <a:rPr lang="ru-RU" sz="1200" dirty="0" err="1"/>
              <a:t>enabling</a:t>
            </a:r>
            <a:r>
              <a:rPr lang="ru-RU" sz="1200" dirty="0"/>
              <a:t> </a:t>
            </a:r>
            <a:r>
              <a:rPr lang="ru-RU" sz="1200" dirty="0" err="1"/>
              <a:t>non-standard</a:t>
            </a:r>
            <a:r>
              <a:rPr lang="ru-RU" sz="1200" dirty="0"/>
              <a:t> </a:t>
            </a:r>
            <a:r>
              <a:rPr lang="ru-RU" sz="1200" dirty="0" err="1"/>
              <a:t>formats</a:t>
            </a:r>
            <a:r>
              <a:rPr lang="ru-RU" sz="1200" dirty="0"/>
              <a:t> </a:t>
            </a:r>
            <a:r>
              <a:rPr lang="ru-RU" sz="1200" dirty="0" err="1"/>
              <a:t>up</a:t>
            </a:r>
            <a:r>
              <a:rPr lang="ru-RU" sz="1200" dirty="0"/>
              <a:t> </a:t>
            </a:r>
            <a:r>
              <a:rPr lang="ru-RU" sz="1200" dirty="0" err="1"/>
              <a:t>to</a:t>
            </a:r>
            <a:r>
              <a:rPr lang="ru-RU" sz="1200" dirty="0"/>
              <a:t> 1.76 MB)</a:t>
            </a:r>
            <a:endParaRPr lang="en-US" sz="1200" dirty="0"/>
          </a:p>
          <a:p>
            <a:r>
              <a:rPr lang="en-US" sz="1600" dirty="0" err="1"/>
              <a:t>b</a:t>
            </a:r>
            <a:r>
              <a:rPr lang="ru-RU" sz="1600" dirty="0" err="1" smtClean="0"/>
              <a:t>ased</a:t>
            </a:r>
            <a:r>
              <a:rPr lang="ru-RU" sz="1600" dirty="0" smtClean="0"/>
              <a:t> </a:t>
            </a:r>
            <a:r>
              <a:rPr lang="ru-RU" sz="1600" dirty="0" err="1"/>
              <a:t>on</a:t>
            </a:r>
            <a:r>
              <a:rPr lang="ru-RU" sz="1600" dirty="0"/>
              <a:t> NEC uPD765 / </a:t>
            </a:r>
            <a:r>
              <a:rPr lang="ru-RU" sz="1600" dirty="0" err="1"/>
              <a:t>Intel</a:t>
            </a:r>
            <a:r>
              <a:rPr lang="ru-RU" sz="1600" dirty="0"/>
              <a:t> i8272 </a:t>
            </a:r>
            <a:r>
              <a:rPr lang="ru-RU" sz="1600" dirty="0" err="1"/>
              <a:t>floppy</a:t>
            </a:r>
            <a:r>
              <a:rPr lang="ru-RU" sz="1600" dirty="0"/>
              <a:t> </a:t>
            </a:r>
            <a:r>
              <a:rPr lang="ru-RU" sz="1600" dirty="0" err="1"/>
              <a:t>disk</a:t>
            </a:r>
            <a:r>
              <a:rPr lang="ru-RU" sz="1600" dirty="0"/>
              <a:t> </a:t>
            </a:r>
            <a:r>
              <a:rPr lang="ru-RU" sz="1600" dirty="0" err="1"/>
              <a:t>controller</a:t>
            </a:r>
            <a:r>
              <a:rPr lang="ru-RU" sz="1600" dirty="0"/>
              <a:t> </a:t>
            </a:r>
            <a:r>
              <a:rPr lang="ru-RU" sz="1600" dirty="0" err="1"/>
              <a:t>and</a:t>
            </a:r>
            <a:r>
              <a:rPr lang="ru-RU" sz="1600" dirty="0"/>
              <a:t> </a:t>
            </a:r>
            <a:r>
              <a:rPr lang="ru-RU" sz="1600" dirty="0" err="1"/>
              <a:t>modified</a:t>
            </a:r>
            <a:r>
              <a:rPr lang="ru-RU" sz="1600" dirty="0"/>
              <a:t> </a:t>
            </a:r>
            <a:r>
              <a:rPr lang="ru-RU" sz="1600" dirty="0" err="1"/>
              <a:t>Shugart</a:t>
            </a:r>
            <a:r>
              <a:rPr lang="ru-RU" sz="1600" dirty="0"/>
              <a:t> </a:t>
            </a:r>
            <a:r>
              <a:rPr lang="ru-RU" sz="1600" dirty="0" err="1"/>
              <a:t>floply</a:t>
            </a:r>
            <a:r>
              <a:rPr lang="ru-RU" sz="1600" dirty="0"/>
              <a:t> </a:t>
            </a:r>
            <a:r>
              <a:rPr lang="ru-RU" sz="1600" dirty="0" err="1" smtClean="0"/>
              <a:t>interface</a:t>
            </a:r>
            <a:endParaRPr lang="en-US" sz="1600" dirty="0" smtClean="0"/>
          </a:p>
          <a:p>
            <a:pPr lvl="1"/>
            <a:r>
              <a:rPr lang="af-ZA" sz="1200" dirty="0"/>
              <a:t>m</a:t>
            </a:r>
            <a:r>
              <a:rPr lang="ru-RU" sz="1200" dirty="0" err="1"/>
              <a:t>ax</a:t>
            </a:r>
            <a:r>
              <a:rPr lang="ru-RU" sz="1200" dirty="0"/>
              <a:t>. </a:t>
            </a:r>
            <a:r>
              <a:rPr lang="ru-RU" sz="1200" dirty="0" err="1"/>
              <a:t>two</a:t>
            </a:r>
            <a:r>
              <a:rPr lang="ru-RU" sz="1200" dirty="0"/>
              <a:t> </a:t>
            </a:r>
            <a:r>
              <a:rPr lang="ru-RU" sz="1200" dirty="0" err="1"/>
              <a:t>drives</a:t>
            </a:r>
            <a:r>
              <a:rPr lang="ru-RU" sz="1200" dirty="0"/>
              <a:t> </a:t>
            </a:r>
            <a:r>
              <a:rPr lang="ru-RU" sz="1200" dirty="0" err="1"/>
              <a:t>per</a:t>
            </a:r>
            <a:r>
              <a:rPr lang="ru-RU" sz="1200" dirty="0"/>
              <a:t> </a:t>
            </a:r>
            <a:r>
              <a:rPr lang="ru-RU" sz="1200" dirty="0" err="1"/>
              <a:t>ribbon</a:t>
            </a:r>
            <a:r>
              <a:rPr lang="ru-RU" sz="1200" dirty="0"/>
              <a:t>, </a:t>
            </a:r>
            <a:r>
              <a:rPr lang="ru-RU" sz="1200" dirty="0" err="1"/>
              <a:t>both</a:t>
            </a:r>
            <a:r>
              <a:rPr lang="ru-RU" sz="1200" dirty="0"/>
              <a:t> </a:t>
            </a:r>
            <a:r>
              <a:rPr lang="ru-RU" sz="1200" dirty="0" err="1"/>
              <a:t>drives</a:t>
            </a:r>
            <a:r>
              <a:rPr lang="ru-RU" sz="1200" dirty="0"/>
              <a:t> </a:t>
            </a:r>
            <a:r>
              <a:rPr lang="ru-RU" sz="1200" dirty="0" err="1"/>
              <a:t>are</a:t>
            </a:r>
            <a:r>
              <a:rPr lang="ru-RU" sz="1200" dirty="0"/>
              <a:t> </a:t>
            </a:r>
            <a:r>
              <a:rPr lang="ru-RU" sz="1200" dirty="0" err="1"/>
              <a:t>configured</a:t>
            </a:r>
            <a:r>
              <a:rPr lang="ru-RU" sz="1200" dirty="0"/>
              <a:t> </a:t>
            </a:r>
            <a:r>
              <a:rPr lang="ru-RU" sz="1200" dirty="0" err="1"/>
              <a:t>as</a:t>
            </a:r>
            <a:r>
              <a:rPr lang="ru-RU" sz="1200" dirty="0"/>
              <a:t> </a:t>
            </a:r>
            <a:r>
              <a:rPr lang="ru-RU" sz="1200" dirty="0" err="1"/>
              <a:t>drive</a:t>
            </a:r>
            <a:r>
              <a:rPr lang="ru-RU" sz="1200" dirty="0"/>
              <a:t> B </a:t>
            </a:r>
            <a:r>
              <a:rPr lang="ru-RU" sz="1200" dirty="0" smtClean="0"/>
              <a:t>(</a:t>
            </a:r>
            <a:r>
              <a:rPr lang="ru-RU" sz="1200" dirty="0" err="1" smtClean="0"/>
              <a:t>cable</a:t>
            </a:r>
            <a:r>
              <a:rPr lang="ru-RU" sz="1200" dirty="0" smtClean="0"/>
              <a:t> </a:t>
            </a:r>
            <a:r>
              <a:rPr lang="ru-RU" sz="1200" dirty="0" err="1"/>
              <a:t>is</a:t>
            </a:r>
            <a:r>
              <a:rPr lang="ru-RU" sz="1200" dirty="0"/>
              <a:t> </a:t>
            </a:r>
            <a:r>
              <a:rPr lang="ru-RU" sz="1200" dirty="0" err="1"/>
              <a:t>twisted</a:t>
            </a:r>
            <a:r>
              <a:rPr lang="ru-RU" sz="1200" dirty="0"/>
              <a:t> </a:t>
            </a:r>
            <a:r>
              <a:rPr lang="ru-RU" sz="1200" dirty="0" err="1"/>
              <a:t>between</a:t>
            </a:r>
            <a:r>
              <a:rPr lang="ru-RU" sz="1200" dirty="0"/>
              <a:t> </a:t>
            </a:r>
            <a:r>
              <a:rPr lang="ru-RU" sz="1200" dirty="0" err="1"/>
              <a:t>drives</a:t>
            </a:r>
            <a:r>
              <a:rPr lang="ru-RU" sz="1200" dirty="0"/>
              <a:t> </a:t>
            </a:r>
            <a:r>
              <a:rPr lang="ru-RU" sz="1200" dirty="0" err="1"/>
              <a:t>accordingly</a:t>
            </a:r>
            <a:r>
              <a:rPr lang="ru-RU" sz="1200" dirty="0"/>
              <a:t>), </a:t>
            </a:r>
            <a:r>
              <a:rPr lang="en-US" sz="1200" dirty="0" err="1" smtClean="0"/>
              <a:t>D</a:t>
            </a:r>
            <a:r>
              <a:rPr lang="ru-RU" sz="1200" dirty="0" err="1" smtClean="0"/>
              <a:t>isk</a:t>
            </a:r>
            <a:r>
              <a:rPr lang="ru-RU" sz="1200" dirty="0" smtClean="0"/>
              <a:t> </a:t>
            </a:r>
            <a:r>
              <a:rPr lang="en-US" sz="1200" dirty="0" err="1" smtClean="0"/>
              <a:t>C</a:t>
            </a:r>
            <a:r>
              <a:rPr lang="ru-RU" sz="1200" dirty="0" err="1" smtClean="0"/>
              <a:t>hanged</a:t>
            </a:r>
            <a:r>
              <a:rPr lang="ru-RU" sz="1200" dirty="0" smtClean="0"/>
              <a:t> </a:t>
            </a:r>
            <a:r>
              <a:rPr lang="ru-RU" sz="1200" dirty="0" err="1"/>
              <a:t>signal</a:t>
            </a:r>
            <a:r>
              <a:rPr lang="ru-RU" sz="1200" dirty="0"/>
              <a:t> </a:t>
            </a:r>
            <a:r>
              <a:rPr lang="ru-RU" sz="1200" dirty="0" err="1"/>
              <a:t>in</a:t>
            </a:r>
            <a:r>
              <a:rPr lang="ru-RU" sz="1200" dirty="0"/>
              <a:t> </a:t>
            </a:r>
            <a:r>
              <a:rPr lang="ru-RU" sz="1200" dirty="0" err="1"/>
              <a:t>place</a:t>
            </a:r>
            <a:r>
              <a:rPr lang="ru-RU" sz="1200" dirty="0"/>
              <a:t> </a:t>
            </a:r>
            <a:r>
              <a:rPr lang="ru-RU" sz="1200" dirty="0" err="1"/>
              <a:t>of</a:t>
            </a:r>
            <a:r>
              <a:rPr lang="ru-RU" sz="1200" dirty="0"/>
              <a:t> </a:t>
            </a:r>
            <a:r>
              <a:rPr lang="en-US" sz="1200" dirty="0" smtClean="0"/>
              <a:t>R</a:t>
            </a:r>
            <a:r>
              <a:rPr lang="ru-RU" sz="1200" dirty="0" err="1" smtClean="0"/>
              <a:t>eady</a:t>
            </a:r>
            <a:endParaRPr lang="en-US" sz="1200" dirty="0" smtClean="0"/>
          </a:p>
          <a:p>
            <a:r>
              <a:rPr lang="ru-RU" sz="1600" dirty="0" err="1"/>
              <a:t>supports</a:t>
            </a:r>
            <a:r>
              <a:rPr lang="ru-RU" sz="1600" dirty="0"/>
              <a:t> DMA </a:t>
            </a:r>
            <a:r>
              <a:rPr lang="ru-RU" sz="1600" dirty="0" err="1" smtClean="0"/>
              <a:t>read</a:t>
            </a:r>
            <a:r>
              <a:rPr lang="ru-RU" sz="1600" dirty="0" smtClean="0"/>
              <a:t>/</a:t>
            </a:r>
            <a:r>
              <a:rPr lang="ru-RU" sz="1600" dirty="0" err="1" smtClean="0"/>
              <a:t>write</a:t>
            </a:r>
            <a:r>
              <a:rPr lang="en-US" sz="1600" dirty="0" smtClean="0"/>
              <a:t>, offloading CPU</a:t>
            </a:r>
          </a:p>
          <a:p>
            <a:r>
              <a:rPr lang="ru-RU" sz="1600" dirty="0" smtClean="0"/>
              <a:t>FAT12 </a:t>
            </a:r>
            <a:r>
              <a:rPr lang="ru-RU" sz="1600" dirty="0" err="1"/>
              <a:t>is</a:t>
            </a:r>
            <a:r>
              <a:rPr lang="ru-RU" sz="1600" dirty="0"/>
              <a:t> </a:t>
            </a:r>
            <a:r>
              <a:rPr lang="ru-RU" sz="1600" dirty="0" err="1"/>
              <a:t>used</a:t>
            </a:r>
            <a:r>
              <a:rPr lang="ru-RU" sz="1600" dirty="0"/>
              <a:t> </a:t>
            </a:r>
            <a:r>
              <a:rPr lang="ru-RU" sz="1600" dirty="0" err="1"/>
              <a:t>as</a:t>
            </a:r>
            <a:r>
              <a:rPr lang="ru-RU" sz="1600" dirty="0"/>
              <a:t> </a:t>
            </a:r>
            <a:r>
              <a:rPr lang="ru-RU" sz="1600" dirty="0" err="1"/>
              <a:t>primary</a:t>
            </a:r>
            <a:r>
              <a:rPr lang="ru-RU" sz="1600" dirty="0"/>
              <a:t> </a:t>
            </a:r>
            <a:r>
              <a:rPr lang="ru-RU" sz="1600" dirty="0" err="1"/>
              <a:t>file</a:t>
            </a:r>
            <a:r>
              <a:rPr lang="ru-RU" sz="1600" dirty="0"/>
              <a:t> </a:t>
            </a:r>
            <a:r>
              <a:rPr lang="ru-RU" sz="1600" dirty="0" err="1"/>
              <a:t>system</a:t>
            </a:r>
            <a:endParaRPr lang="ru-RU" sz="1600" dirty="0"/>
          </a:p>
          <a:p>
            <a:r>
              <a:rPr lang="en-US" sz="1600" dirty="0" smtClean="0"/>
              <a:t>early </a:t>
            </a:r>
            <a:r>
              <a:rPr lang="ru-RU" sz="1600" dirty="0" err="1" smtClean="0"/>
              <a:t>games</a:t>
            </a:r>
            <a:r>
              <a:rPr lang="ru-RU" sz="1600" dirty="0" smtClean="0"/>
              <a:t> </a:t>
            </a:r>
            <a:r>
              <a:rPr lang="en-US" sz="1600" dirty="0" smtClean="0"/>
              <a:t>often</a:t>
            </a:r>
            <a:r>
              <a:rPr lang="ru-RU" sz="1600" dirty="0" smtClean="0"/>
              <a:t> </a:t>
            </a:r>
            <a:r>
              <a:rPr lang="ru-RU" sz="1600" dirty="0" err="1"/>
              <a:t>distributed</a:t>
            </a:r>
            <a:r>
              <a:rPr lang="ru-RU" sz="1600" dirty="0"/>
              <a:t> </a:t>
            </a:r>
            <a:r>
              <a:rPr lang="ru-RU" sz="1600" dirty="0" err="1"/>
              <a:t>as</a:t>
            </a:r>
            <a:r>
              <a:rPr lang="ru-RU" sz="1600" dirty="0"/>
              <a:t> PC </a:t>
            </a:r>
            <a:r>
              <a:rPr lang="ru-RU" sz="1600" dirty="0" err="1"/>
              <a:t>booter</a:t>
            </a:r>
            <a:r>
              <a:rPr lang="ru-RU" sz="1600" dirty="0"/>
              <a:t>, </a:t>
            </a:r>
            <a:r>
              <a:rPr lang="ru-RU" sz="1600" dirty="0" err="1"/>
              <a:t>allowing</a:t>
            </a:r>
            <a:r>
              <a:rPr lang="ru-RU" sz="1600" dirty="0"/>
              <a:t> </a:t>
            </a:r>
            <a:r>
              <a:rPr lang="ru-RU" sz="1600" dirty="0" err="1"/>
              <a:t>to</a:t>
            </a:r>
            <a:r>
              <a:rPr lang="ru-RU" sz="1600" dirty="0"/>
              <a:t> </a:t>
            </a:r>
            <a:r>
              <a:rPr lang="ru-RU" sz="1600" dirty="0" err="1"/>
              <a:t>boot</a:t>
            </a:r>
            <a:r>
              <a:rPr lang="ru-RU" sz="1600" dirty="0"/>
              <a:t> </a:t>
            </a:r>
            <a:r>
              <a:rPr lang="ru-RU" sz="1600" dirty="0" err="1"/>
              <a:t>directly</a:t>
            </a:r>
            <a:r>
              <a:rPr lang="ru-RU" sz="1600" dirty="0"/>
              <a:t> </a:t>
            </a:r>
            <a:r>
              <a:rPr lang="ru-RU" sz="1600" dirty="0" err="1"/>
              <a:t>from</a:t>
            </a:r>
            <a:r>
              <a:rPr lang="ru-RU" sz="1600" dirty="0"/>
              <a:t> </a:t>
            </a:r>
            <a:r>
              <a:rPr lang="ru-RU" sz="1600" dirty="0" err="1"/>
              <a:t>floppy</a:t>
            </a:r>
            <a:r>
              <a:rPr lang="ru-RU" sz="1600" dirty="0"/>
              <a:t>, </a:t>
            </a:r>
            <a:r>
              <a:rPr lang="ru-RU" sz="1600" dirty="0" err="1"/>
              <a:t>eliminating</a:t>
            </a:r>
            <a:r>
              <a:rPr lang="ru-RU" sz="1600" dirty="0"/>
              <a:t> </a:t>
            </a:r>
            <a:r>
              <a:rPr lang="ru-RU" sz="1600" dirty="0" err="1"/>
              <a:t>the</a:t>
            </a:r>
            <a:r>
              <a:rPr lang="ru-RU" sz="1600" dirty="0"/>
              <a:t> </a:t>
            </a:r>
            <a:r>
              <a:rPr lang="ru-RU" sz="1600" dirty="0" err="1"/>
              <a:t>need</a:t>
            </a:r>
            <a:r>
              <a:rPr lang="ru-RU" sz="1600" dirty="0"/>
              <a:t> </a:t>
            </a:r>
            <a:r>
              <a:rPr lang="ru-RU" sz="1600" dirty="0" err="1"/>
              <a:t>for</a:t>
            </a:r>
            <a:r>
              <a:rPr lang="ru-RU" sz="1600" dirty="0"/>
              <a:t> </a:t>
            </a:r>
            <a:r>
              <a:rPr lang="ru-RU" sz="1600" dirty="0" err="1"/>
              <a:t>booting</a:t>
            </a:r>
            <a:r>
              <a:rPr lang="ru-RU" sz="1600" dirty="0"/>
              <a:t> MS-DOS</a:t>
            </a:r>
          </a:p>
        </p:txBody>
      </p:sp>
      <p:pic>
        <p:nvPicPr>
          <p:cNvPr id="3074" name="Picture 2" descr="https://upload.wikimedia.org/wikipedia/commons/thumb/d/d6/IBM_Floppy_Drive_With_DOS.jpg/750px-IBM_Floppy_Drive_With_D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5156" y="778416"/>
            <a:ext cx="2790310"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3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1991</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6</a:t>
            </a:fld>
            <a:endParaRPr lang="ru-RU"/>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1044792"/>
            <a:ext cx="8344544" cy="5188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…slowly drifting towards vector worlds ….</a:t>
            </a:r>
          </a:p>
        </p:txBody>
      </p:sp>
      <p:sp>
        <p:nvSpPr>
          <p:cNvPr id="2" name="Прямоугольник 1"/>
          <p:cNvSpPr/>
          <p:nvPr/>
        </p:nvSpPr>
        <p:spPr>
          <a:xfrm>
            <a:off x="395536" y="3867894"/>
            <a:ext cx="2230040" cy="523220"/>
          </a:xfrm>
          <a:prstGeom prst="rect">
            <a:avLst/>
          </a:prstGeom>
        </p:spPr>
        <p:txBody>
          <a:bodyPr wrap="square">
            <a:spAutoFit/>
          </a:bodyPr>
          <a:lstStyle/>
          <a:p>
            <a:pPr algn="ctr">
              <a:spcBef>
                <a:spcPts val="0"/>
              </a:spcBef>
            </a:pPr>
            <a:r>
              <a:rPr lang="en-US" sz="1400" dirty="0">
                <a:sym typeface="Wingdings" panose="05000000000000000000" pitchFamily="2" charset="2"/>
              </a:rPr>
              <a:t>Vicky by The Space Pigs (1991)</a:t>
            </a:r>
          </a:p>
        </p:txBody>
      </p:sp>
      <p:sp>
        <p:nvSpPr>
          <p:cNvPr id="3" name="Прямоугольник 2"/>
          <p:cNvSpPr/>
          <p:nvPr/>
        </p:nvSpPr>
        <p:spPr>
          <a:xfrm>
            <a:off x="6444208" y="3939902"/>
            <a:ext cx="2016224" cy="523220"/>
          </a:xfrm>
          <a:prstGeom prst="rect">
            <a:avLst/>
          </a:prstGeom>
        </p:spPr>
        <p:txBody>
          <a:bodyPr wrap="square">
            <a:spAutoFit/>
          </a:bodyPr>
          <a:lstStyle/>
          <a:p>
            <a:pPr algn="ctr">
              <a:spcBef>
                <a:spcPts val="0"/>
              </a:spcBef>
            </a:pPr>
            <a:r>
              <a:rPr lang="en-US" sz="1400" dirty="0" err="1">
                <a:sym typeface="Wingdings" panose="05000000000000000000" pitchFamily="2" charset="2"/>
              </a:rPr>
              <a:t>Cronologia</a:t>
            </a:r>
            <a:r>
              <a:rPr lang="en-US" sz="1400" dirty="0">
                <a:sym typeface="Wingdings" panose="05000000000000000000" pitchFamily="2" charset="2"/>
              </a:rPr>
              <a:t> by </a:t>
            </a:r>
            <a:r>
              <a:rPr lang="en-US" sz="1400" dirty="0" err="1">
                <a:sym typeface="Wingdings" panose="05000000000000000000" pitchFamily="2" charset="2"/>
              </a:rPr>
              <a:t>Cascada</a:t>
            </a:r>
            <a:r>
              <a:rPr lang="en-US" sz="1400" dirty="0">
                <a:sym typeface="Wingdings" panose="05000000000000000000" pitchFamily="2" charset="2"/>
              </a:rPr>
              <a:t> (1991)</a:t>
            </a:r>
          </a:p>
        </p:txBody>
      </p:sp>
      <p:pic>
        <p:nvPicPr>
          <p:cNvPr id="40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1779545"/>
            <a:ext cx="2722062" cy="2041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F:\emul\DOSBox-X_mmx\capture\vicky_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62" y="1779662"/>
            <a:ext cx="2722062" cy="20415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6546" y="2105000"/>
            <a:ext cx="2935614" cy="18349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29333" y="4033738"/>
            <a:ext cx="2230040" cy="523220"/>
          </a:xfrm>
          <a:prstGeom prst="rect">
            <a:avLst/>
          </a:prstGeom>
        </p:spPr>
        <p:txBody>
          <a:bodyPr wrap="square">
            <a:spAutoFit/>
          </a:bodyPr>
          <a:lstStyle/>
          <a:p>
            <a:pPr algn="ctr">
              <a:spcBef>
                <a:spcPts val="0"/>
              </a:spcBef>
            </a:pPr>
            <a:r>
              <a:rPr lang="en-US" sz="1400" dirty="0" err="1">
                <a:sym typeface="Wingdings" panose="05000000000000000000" pitchFamily="2" charset="2"/>
              </a:rPr>
              <a:t>VectorDemo</a:t>
            </a:r>
            <a:r>
              <a:rPr lang="en-US" sz="1400" dirty="0">
                <a:sym typeface="Wingdings" panose="05000000000000000000" pitchFamily="2" charset="2"/>
              </a:rPr>
              <a:t> by </a:t>
            </a:r>
            <a:r>
              <a:rPr lang="en-US" sz="1400" dirty="0" err="1">
                <a:sym typeface="Wingdings" panose="05000000000000000000" pitchFamily="2" charset="2"/>
              </a:rPr>
              <a:t>Ultraforce</a:t>
            </a:r>
            <a:r>
              <a:rPr lang="en-US" sz="1400" dirty="0">
                <a:sym typeface="Wingdings" panose="05000000000000000000" pitchFamily="2" charset="2"/>
              </a:rPr>
              <a:t> (1991)</a:t>
            </a:r>
          </a:p>
        </p:txBody>
      </p:sp>
    </p:spTree>
    <p:extLst>
      <p:ext uri="{BB962C8B-B14F-4D97-AF65-F5344CB8AC3E}">
        <p14:creationId xmlns:p14="http://schemas.microsoft.com/office/powerpoint/2010/main" val="677194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hard disk drive :: st-412/506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60</a:t>
            </a:fld>
            <a:endParaRPr lang="ru-RU"/>
          </a:p>
        </p:txBody>
      </p:sp>
      <p:sp>
        <p:nvSpPr>
          <p:cNvPr id="7" name="Объект 2"/>
          <p:cNvSpPr txBox="1">
            <a:spLocks/>
          </p:cNvSpPr>
          <p:nvPr/>
        </p:nvSpPr>
        <p:spPr>
          <a:xfrm>
            <a:off x="251520" y="659896"/>
            <a:ext cx="490743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O</a:t>
            </a:r>
            <a:r>
              <a:rPr lang="ru-RU" sz="1600" dirty="0" err="1"/>
              <a:t>riginally</a:t>
            </a:r>
            <a:r>
              <a:rPr lang="ru-RU" sz="1600" dirty="0"/>
              <a:t> </a:t>
            </a:r>
            <a:r>
              <a:rPr lang="ru-RU" sz="1600" dirty="0" err="1"/>
              <a:t>added</a:t>
            </a:r>
            <a:r>
              <a:rPr lang="ru-RU" sz="1600" dirty="0"/>
              <a:t> </a:t>
            </a:r>
            <a:r>
              <a:rPr lang="ru-RU" sz="1600" dirty="0" err="1"/>
              <a:t>in</a:t>
            </a:r>
            <a:r>
              <a:rPr lang="ru-RU" sz="1600" dirty="0"/>
              <a:t> IBM </a:t>
            </a:r>
            <a:r>
              <a:rPr lang="ru-RU" sz="1600" dirty="0" smtClean="0"/>
              <a:t>PC/XT</a:t>
            </a:r>
            <a:r>
              <a:rPr lang="en-US" sz="1600" dirty="0" smtClean="0"/>
              <a:t>, </a:t>
            </a:r>
            <a:r>
              <a:rPr lang="af-ZA" sz="1600" dirty="0"/>
              <a:t>u</a:t>
            </a:r>
            <a:r>
              <a:rPr lang="ru-RU" sz="1600" dirty="0" err="1" smtClean="0"/>
              <a:t>ses</a:t>
            </a:r>
            <a:r>
              <a:rPr lang="ru-RU" sz="1600" dirty="0" smtClean="0"/>
              <a:t> </a:t>
            </a:r>
            <a:r>
              <a:rPr lang="ru-RU" sz="1600" dirty="0" err="1"/>
              <a:t>Seagate</a:t>
            </a:r>
            <a:r>
              <a:rPr lang="ru-RU" sz="1600" dirty="0"/>
              <a:t> ST-412/506 </a:t>
            </a:r>
            <a:r>
              <a:rPr lang="ru-RU" sz="1600" dirty="0" err="1"/>
              <a:t>hard</a:t>
            </a:r>
            <a:r>
              <a:rPr lang="ru-RU" sz="1600" dirty="0"/>
              <a:t> </a:t>
            </a:r>
            <a:r>
              <a:rPr lang="ru-RU" sz="1600" dirty="0" err="1"/>
              <a:t>disk</a:t>
            </a:r>
            <a:r>
              <a:rPr lang="ru-RU" sz="1600" dirty="0"/>
              <a:t> </a:t>
            </a:r>
            <a:r>
              <a:rPr lang="ru-RU" sz="1600" dirty="0" err="1"/>
              <a:t>and</a:t>
            </a:r>
            <a:r>
              <a:rPr lang="ru-RU" sz="1600" dirty="0"/>
              <a:t> </a:t>
            </a:r>
            <a:r>
              <a:rPr lang="ru-RU" sz="1600" dirty="0" err="1"/>
              <a:t>their</a:t>
            </a:r>
            <a:r>
              <a:rPr lang="ru-RU" sz="1600" dirty="0"/>
              <a:t> </a:t>
            </a:r>
            <a:r>
              <a:rPr lang="ru-RU" sz="1600" dirty="0" err="1" smtClean="0"/>
              <a:t>interface</a:t>
            </a:r>
            <a:r>
              <a:rPr lang="en-US" sz="1600" dirty="0" smtClean="0"/>
              <a:t> </a:t>
            </a:r>
          </a:p>
          <a:p>
            <a:r>
              <a:rPr lang="ru-RU" sz="1600" dirty="0" err="1" smtClean="0"/>
              <a:t>provides</a:t>
            </a:r>
            <a:r>
              <a:rPr lang="ru-RU" sz="1600" dirty="0" smtClean="0"/>
              <a:t> </a:t>
            </a:r>
            <a:r>
              <a:rPr lang="ru-RU" sz="1600" dirty="0" err="1"/>
              <a:t>own</a:t>
            </a:r>
            <a:r>
              <a:rPr lang="ru-RU" sz="1600" dirty="0"/>
              <a:t> BIOS </a:t>
            </a:r>
            <a:r>
              <a:rPr lang="ru-RU" sz="1600" dirty="0" err="1"/>
              <a:t>extending</a:t>
            </a:r>
            <a:r>
              <a:rPr lang="ru-RU" sz="1600" dirty="0"/>
              <a:t> Int13 </a:t>
            </a:r>
            <a:r>
              <a:rPr lang="ru-RU" sz="1600" dirty="0" err="1"/>
              <a:t>services</a:t>
            </a:r>
            <a:endParaRPr lang="ru-RU" sz="1600" dirty="0"/>
          </a:p>
          <a:p>
            <a:r>
              <a:rPr lang="en-US" sz="1600" dirty="0" err="1"/>
              <a:t>m</a:t>
            </a:r>
            <a:r>
              <a:rPr lang="ru-RU" sz="1600" dirty="0" err="1" smtClean="0"/>
              <a:t>ost</a:t>
            </a:r>
            <a:r>
              <a:rPr lang="ru-RU" sz="1600" dirty="0" smtClean="0"/>
              <a:t> </a:t>
            </a:r>
            <a:r>
              <a:rPr lang="ru-RU" sz="1600" dirty="0"/>
              <a:t>8-bit ST-412/506 </a:t>
            </a:r>
            <a:r>
              <a:rPr lang="en-US" sz="1600" dirty="0" smtClean="0"/>
              <a:t>controllers </a:t>
            </a:r>
            <a:r>
              <a:rPr lang="ru-RU" sz="1600" dirty="0" err="1" smtClean="0"/>
              <a:t>are</a:t>
            </a:r>
            <a:r>
              <a:rPr lang="ru-RU" sz="1600" dirty="0" smtClean="0"/>
              <a:t> </a:t>
            </a:r>
            <a:r>
              <a:rPr lang="ru-RU" sz="1600" dirty="0" err="1"/>
              <a:t>incompatible</a:t>
            </a:r>
            <a:r>
              <a:rPr lang="ru-RU" sz="1600" dirty="0"/>
              <a:t> </a:t>
            </a:r>
            <a:r>
              <a:rPr lang="ru-RU" sz="1600" dirty="0" err="1"/>
              <a:t>between</a:t>
            </a:r>
            <a:r>
              <a:rPr lang="ru-RU" sz="1600" dirty="0"/>
              <a:t> </a:t>
            </a:r>
            <a:r>
              <a:rPr lang="ru-RU" sz="1600" dirty="0" err="1"/>
              <a:t>each</a:t>
            </a:r>
            <a:r>
              <a:rPr lang="ru-RU" sz="1600" dirty="0"/>
              <a:t> </a:t>
            </a:r>
            <a:r>
              <a:rPr lang="ru-RU" sz="1600" dirty="0" err="1"/>
              <a:t>other</a:t>
            </a:r>
            <a:r>
              <a:rPr lang="ru-RU" sz="1600" dirty="0"/>
              <a:t>, </a:t>
            </a:r>
            <a:r>
              <a:rPr lang="ru-RU" sz="1600" dirty="0" err="1"/>
              <a:t>requiring</a:t>
            </a:r>
            <a:r>
              <a:rPr lang="ru-RU" sz="1600" dirty="0"/>
              <a:t> </a:t>
            </a:r>
            <a:r>
              <a:rPr lang="ru-RU" sz="1600" dirty="0" err="1"/>
              <a:t>disk</a:t>
            </a:r>
            <a:r>
              <a:rPr lang="ru-RU" sz="1600" dirty="0"/>
              <a:t> </a:t>
            </a:r>
            <a:r>
              <a:rPr lang="ru-RU" sz="1600" dirty="0" err="1"/>
              <a:t>low</a:t>
            </a:r>
            <a:r>
              <a:rPr lang="ru-RU" sz="1600" dirty="0"/>
              <a:t> </a:t>
            </a:r>
            <a:r>
              <a:rPr lang="ru-RU" sz="1600" dirty="0" err="1"/>
              <a:t>level</a:t>
            </a:r>
            <a:r>
              <a:rPr lang="ru-RU" sz="1600" dirty="0"/>
              <a:t> </a:t>
            </a:r>
            <a:r>
              <a:rPr lang="ru-RU" sz="1600" dirty="0" err="1"/>
              <a:t>formatting</a:t>
            </a:r>
            <a:endParaRPr lang="ru-RU" sz="1600" dirty="0"/>
          </a:p>
          <a:p>
            <a:pPr marL="0" indent="0">
              <a:buNone/>
            </a:pPr>
            <a:r>
              <a:rPr lang="ru-RU" sz="1600" dirty="0"/>
              <a:t>IBM PC/AT </a:t>
            </a:r>
            <a:r>
              <a:rPr lang="ru-RU" sz="1600" dirty="0" err="1"/>
              <a:t>used</a:t>
            </a:r>
            <a:r>
              <a:rPr lang="ru-RU" sz="1600" dirty="0"/>
              <a:t> </a:t>
            </a:r>
            <a:r>
              <a:rPr lang="ru-RU" sz="1600" dirty="0" err="1"/>
              <a:t>new</a:t>
            </a:r>
            <a:r>
              <a:rPr lang="ru-RU" sz="1600" dirty="0"/>
              <a:t> 16-bit ST-402/506 </a:t>
            </a:r>
            <a:r>
              <a:rPr lang="ru-RU" sz="1600" dirty="0" err="1"/>
              <a:t>controller</a:t>
            </a:r>
            <a:r>
              <a:rPr lang="ru-RU" sz="1600" dirty="0"/>
              <a:t> </a:t>
            </a:r>
            <a:r>
              <a:rPr lang="ru-RU" sz="1600" dirty="0" err="1"/>
              <a:t>by</a:t>
            </a:r>
            <a:r>
              <a:rPr lang="ru-RU" sz="1600" dirty="0"/>
              <a:t> </a:t>
            </a:r>
            <a:r>
              <a:rPr lang="ru-RU" sz="1600" dirty="0" err="1"/>
              <a:t>Western</a:t>
            </a:r>
            <a:r>
              <a:rPr lang="ru-RU" sz="1600" dirty="0"/>
              <a:t> </a:t>
            </a:r>
            <a:r>
              <a:rPr lang="ru-RU" sz="1600" dirty="0" err="1"/>
              <a:t>Digital</a:t>
            </a:r>
            <a:r>
              <a:rPr lang="ru-RU" sz="1600" dirty="0"/>
              <a:t> </a:t>
            </a:r>
            <a:endParaRPr lang="en-US" sz="1600" dirty="0"/>
          </a:p>
          <a:p>
            <a:r>
              <a:rPr lang="en-US" sz="1600" dirty="0" smtClean="0"/>
              <a:t>h</a:t>
            </a:r>
            <a:r>
              <a:rPr lang="ru-RU" sz="1600" dirty="0" err="1" smtClean="0"/>
              <a:t>ard</a:t>
            </a:r>
            <a:r>
              <a:rPr lang="ru-RU" sz="1600" dirty="0" smtClean="0"/>
              <a:t> </a:t>
            </a:r>
            <a:r>
              <a:rPr lang="ru-RU" sz="1600" dirty="0" err="1"/>
              <a:t>drive</a:t>
            </a:r>
            <a:r>
              <a:rPr lang="ru-RU" sz="1600" dirty="0"/>
              <a:t> </a:t>
            </a:r>
            <a:r>
              <a:rPr lang="ru-RU" sz="1600" dirty="0" err="1"/>
              <a:t>support</a:t>
            </a:r>
            <a:r>
              <a:rPr lang="ru-RU" sz="1600" dirty="0"/>
              <a:t> </a:t>
            </a:r>
            <a:r>
              <a:rPr lang="ru-RU" sz="1600" dirty="0" err="1"/>
              <a:t>included</a:t>
            </a:r>
            <a:r>
              <a:rPr lang="ru-RU" sz="1600" dirty="0"/>
              <a:t> </a:t>
            </a:r>
            <a:r>
              <a:rPr lang="ru-RU" sz="1600" dirty="0" err="1"/>
              <a:t>in</a:t>
            </a:r>
            <a:r>
              <a:rPr lang="ru-RU" sz="1600" dirty="0"/>
              <a:t> </a:t>
            </a:r>
            <a:r>
              <a:rPr lang="ru-RU" sz="1600" dirty="0" err="1"/>
              <a:t>system</a:t>
            </a:r>
            <a:r>
              <a:rPr lang="ru-RU" sz="1600" dirty="0"/>
              <a:t> BIOS</a:t>
            </a:r>
          </a:p>
          <a:p>
            <a:r>
              <a:rPr lang="en-US" sz="1600" dirty="0" err="1" smtClean="0"/>
              <a:t>i</a:t>
            </a:r>
            <a:r>
              <a:rPr lang="ru-RU" sz="1600" dirty="0" err="1" smtClean="0"/>
              <a:t>nitially</a:t>
            </a:r>
            <a:r>
              <a:rPr lang="ru-RU" sz="1600" dirty="0" smtClean="0"/>
              <a:t> </a:t>
            </a:r>
            <a:r>
              <a:rPr lang="ru-RU" sz="1600" dirty="0" err="1"/>
              <a:t>only</a:t>
            </a:r>
            <a:r>
              <a:rPr lang="ru-RU" sz="1600" dirty="0"/>
              <a:t> </a:t>
            </a:r>
            <a:r>
              <a:rPr lang="ru-RU" sz="1600" dirty="0" err="1"/>
              <a:t>several</a:t>
            </a:r>
            <a:r>
              <a:rPr lang="ru-RU" sz="1600" dirty="0"/>
              <a:t> </a:t>
            </a:r>
            <a:r>
              <a:rPr lang="ru-RU" sz="1600" dirty="0" err="1"/>
              <a:t>predefined</a:t>
            </a:r>
            <a:r>
              <a:rPr lang="ru-RU" sz="1600" dirty="0"/>
              <a:t> </a:t>
            </a:r>
            <a:r>
              <a:rPr lang="ru-RU" sz="1600" dirty="0" err="1"/>
              <a:t>types</a:t>
            </a:r>
            <a:r>
              <a:rPr lang="ru-RU" sz="1600" dirty="0"/>
              <a:t> </a:t>
            </a:r>
            <a:r>
              <a:rPr lang="ru-RU" sz="1600" dirty="0" err="1"/>
              <a:t>of</a:t>
            </a:r>
            <a:r>
              <a:rPr lang="ru-RU" sz="1600" dirty="0"/>
              <a:t> </a:t>
            </a:r>
            <a:r>
              <a:rPr lang="ru-RU" sz="1600" dirty="0" err="1"/>
              <a:t>hard</a:t>
            </a:r>
            <a:r>
              <a:rPr lang="ru-RU" sz="1600" dirty="0"/>
              <a:t> </a:t>
            </a:r>
            <a:r>
              <a:rPr lang="ru-RU" sz="1600" dirty="0" err="1"/>
              <a:t>drive</a:t>
            </a:r>
            <a:r>
              <a:rPr lang="ru-RU" sz="1600" dirty="0"/>
              <a:t> </a:t>
            </a:r>
            <a:r>
              <a:rPr lang="ru-RU" sz="1600" dirty="0" err="1" smtClean="0"/>
              <a:t>supported</a:t>
            </a:r>
            <a:r>
              <a:rPr lang="ru-RU" sz="1600" dirty="0"/>
              <a:t>, </a:t>
            </a:r>
            <a:r>
              <a:rPr lang="ru-RU" sz="1600" dirty="0" err="1"/>
              <a:t>later</a:t>
            </a:r>
            <a:r>
              <a:rPr lang="ru-RU" sz="1600" dirty="0"/>
              <a:t> </a:t>
            </a:r>
            <a:r>
              <a:rPr lang="ru-RU" sz="1600" dirty="0" err="1"/>
              <a:t>clone</a:t>
            </a:r>
            <a:r>
              <a:rPr lang="ru-RU" sz="1600" dirty="0"/>
              <a:t> </a:t>
            </a:r>
            <a:r>
              <a:rPr lang="ru-RU" sz="1600" dirty="0" err="1"/>
              <a:t>BIOSes</a:t>
            </a:r>
            <a:r>
              <a:rPr lang="ru-RU" sz="1600" dirty="0"/>
              <a:t> (AMI, </a:t>
            </a:r>
            <a:r>
              <a:rPr lang="ru-RU" sz="1600" dirty="0" err="1"/>
              <a:t>Phoenix</a:t>
            </a:r>
            <a:r>
              <a:rPr lang="ru-RU" sz="1600" dirty="0"/>
              <a:t>, </a:t>
            </a:r>
            <a:r>
              <a:rPr lang="ru-RU" sz="1600" dirty="0" err="1"/>
              <a:t>Award</a:t>
            </a:r>
            <a:r>
              <a:rPr lang="ru-RU" sz="1600" dirty="0"/>
              <a:t>) </a:t>
            </a:r>
            <a:r>
              <a:rPr lang="ru-RU" sz="1600" dirty="0" err="1"/>
              <a:t>extended</a:t>
            </a:r>
            <a:r>
              <a:rPr lang="ru-RU" sz="1600" dirty="0"/>
              <a:t> </a:t>
            </a:r>
            <a:r>
              <a:rPr lang="ru-RU" sz="1600" dirty="0" err="1"/>
              <a:t>by</a:t>
            </a:r>
            <a:r>
              <a:rPr lang="ru-RU" sz="1600" dirty="0"/>
              <a:t> </a:t>
            </a:r>
            <a:r>
              <a:rPr lang="ru-RU" sz="1600" dirty="0" err="1"/>
              <a:t>supporting</a:t>
            </a:r>
            <a:r>
              <a:rPr lang="ru-RU" sz="1600" dirty="0"/>
              <a:t> </a:t>
            </a:r>
            <a:r>
              <a:rPr lang="ru-RU" sz="1600" dirty="0" err="1"/>
              <a:t>user</a:t>
            </a:r>
            <a:r>
              <a:rPr lang="ru-RU" sz="1600" dirty="0"/>
              <a:t> </a:t>
            </a:r>
            <a:r>
              <a:rPr lang="ru-RU" sz="1600" dirty="0" err="1"/>
              <a:t>defined</a:t>
            </a:r>
            <a:r>
              <a:rPr lang="ru-RU" sz="1600" dirty="0"/>
              <a:t> </a:t>
            </a:r>
            <a:r>
              <a:rPr lang="ru-RU" sz="1600" dirty="0" err="1"/>
              <a:t>types</a:t>
            </a:r>
            <a:r>
              <a:rPr lang="ru-RU" sz="1600" dirty="0"/>
              <a:t> </a:t>
            </a:r>
            <a:r>
              <a:rPr lang="ru-RU" sz="1600" dirty="0" err="1"/>
              <a:t>and</a:t>
            </a:r>
            <a:r>
              <a:rPr lang="ru-RU" sz="1600" dirty="0"/>
              <a:t> </a:t>
            </a:r>
            <a:r>
              <a:rPr lang="ru-RU" sz="1600" dirty="0" err="1"/>
              <a:t>even</a:t>
            </a:r>
            <a:r>
              <a:rPr lang="ru-RU" sz="1600" dirty="0"/>
              <a:t> </a:t>
            </a:r>
            <a:r>
              <a:rPr lang="ru-RU" sz="1600" dirty="0" err="1"/>
              <a:t>autodetecting</a:t>
            </a:r>
            <a:endParaRPr lang="ru-RU" sz="1600" dirty="0"/>
          </a:p>
          <a:p>
            <a:r>
              <a:rPr lang="en-US" sz="1600" dirty="0"/>
              <a:t>g</a:t>
            </a:r>
            <a:r>
              <a:rPr lang="en-US" sz="1600" dirty="0" smtClean="0"/>
              <a:t>enerally, </a:t>
            </a:r>
            <a:r>
              <a:rPr lang="ru-RU" sz="1600" dirty="0" smtClean="0"/>
              <a:t>16-bit </a:t>
            </a:r>
            <a:r>
              <a:rPr lang="ru-RU" sz="1600" dirty="0"/>
              <a:t>ST-412/506 </a:t>
            </a:r>
            <a:r>
              <a:rPr lang="ru-RU" sz="1600" dirty="0" err="1" smtClean="0"/>
              <a:t>co</a:t>
            </a:r>
            <a:r>
              <a:rPr lang="en-US" sz="1600" dirty="0" smtClean="0"/>
              <a:t>n</a:t>
            </a:r>
            <a:r>
              <a:rPr lang="ru-RU" sz="1600" dirty="0" err="1" smtClean="0"/>
              <a:t>trollers</a:t>
            </a:r>
            <a:r>
              <a:rPr lang="ru-RU" sz="1600" dirty="0" smtClean="0"/>
              <a:t> </a:t>
            </a:r>
            <a:r>
              <a:rPr lang="ru-RU" sz="1600" dirty="0" err="1"/>
              <a:t>are</a:t>
            </a:r>
            <a:r>
              <a:rPr lang="ru-RU" sz="1600" dirty="0"/>
              <a:t> </a:t>
            </a:r>
            <a:r>
              <a:rPr lang="ru-RU" sz="1600" dirty="0" err="1" smtClean="0"/>
              <a:t>com</a:t>
            </a:r>
            <a:r>
              <a:rPr lang="en-US" sz="1600" dirty="0" err="1" smtClean="0"/>
              <a:t>patible</a:t>
            </a:r>
            <a:endParaRPr lang="en-US" sz="1600" dirty="0" smtClean="0"/>
          </a:p>
          <a:p>
            <a:pPr lvl="1"/>
            <a:r>
              <a:rPr lang="af-ZA" sz="1200" dirty="0" smtClean="0"/>
              <a:t>L</a:t>
            </a:r>
            <a:r>
              <a:rPr lang="ru-RU" sz="1200" dirty="0" err="1"/>
              <a:t>ater</a:t>
            </a:r>
            <a:r>
              <a:rPr lang="ru-RU" sz="1200" dirty="0"/>
              <a:t> </a:t>
            </a:r>
            <a:r>
              <a:rPr lang="ru-RU" sz="1200" dirty="0" err="1"/>
              <a:t>disk</a:t>
            </a:r>
            <a:r>
              <a:rPr lang="ru-RU" sz="1200" dirty="0"/>
              <a:t> </a:t>
            </a:r>
            <a:r>
              <a:rPr lang="ru-RU" sz="1200" dirty="0" err="1"/>
              <a:t>controller</a:t>
            </a:r>
            <a:r>
              <a:rPr lang="ru-RU" sz="1200" dirty="0"/>
              <a:t> </a:t>
            </a:r>
            <a:r>
              <a:rPr lang="ru-RU" sz="1200" dirty="0" err="1"/>
              <a:t>electronics</a:t>
            </a:r>
            <a:r>
              <a:rPr lang="ru-RU" sz="1200" dirty="0"/>
              <a:t> </a:t>
            </a:r>
            <a:r>
              <a:rPr lang="ru-RU" sz="1200" dirty="0" err="1"/>
              <a:t>moved</a:t>
            </a:r>
            <a:r>
              <a:rPr lang="ru-RU" sz="1200" dirty="0"/>
              <a:t> </a:t>
            </a:r>
            <a:r>
              <a:rPr lang="ru-RU" sz="1200" dirty="0" err="1"/>
              <a:t>on</a:t>
            </a:r>
            <a:r>
              <a:rPr lang="ru-RU" sz="1200" dirty="0"/>
              <a:t> </a:t>
            </a:r>
            <a:r>
              <a:rPr lang="ru-RU" sz="1200" dirty="0" err="1"/>
              <a:t>hard</a:t>
            </a:r>
            <a:r>
              <a:rPr lang="ru-RU" sz="1200" dirty="0"/>
              <a:t> </a:t>
            </a:r>
            <a:r>
              <a:rPr lang="ru-RU" sz="1200" dirty="0" err="1"/>
              <a:t>drive</a:t>
            </a:r>
            <a:r>
              <a:rPr lang="ru-RU" sz="1200" dirty="0"/>
              <a:t>, </a:t>
            </a:r>
            <a:r>
              <a:rPr lang="ru-RU" sz="1200" dirty="0" err="1"/>
              <a:t>providing</a:t>
            </a:r>
            <a:r>
              <a:rPr lang="ru-RU" sz="1200" dirty="0"/>
              <a:t> </a:t>
            </a:r>
            <a:r>
              <a:rPr lang="ru-RU" sz="1200" dirty="0" err="1" smtClean="0"/>
              <a:t>basis</a:t>
            </a:r>
            <a:r>
              <a:rPr lang="en-US" sz="1200" dirty="0" smtClean="0"/>
              <a:t> </a:t>
            </a:r>
            <a:r>
              <a:rPr lang="ru-RU" sz="1200" dirty="0" smtClean="0"/>
              <a:t> </a:t>
            </a:r>
            <a:r>
              <a:rPr lang="ru-RU" sz="1200" dirty="0" err="1"/>
              <a:t>for</a:t>
            </a:r>
            <a:r>
              <a:rPr lang="ru-RU" sz="1200" dirty="0"/>
              <a:t> ATA/IDE </a:t>
            </a:r>
            <a:r>
              <a:rPr lang="ru-RU" sz="1200" dirty="0" err="1"/>
              <a:t>interface</a:t>
            </a:r>
            <a:endParaRPr lang="en-US" sz="1200" dirty="0"/>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6604" y="987574"/>
            <a:ext cx="3600400"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061" y="2571750"/>
            <a:ext cx="3087105" cy="20560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9467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ru-RU" sz="3600" dirty="0" err="1"/>
              <a:t>hard</a:t>
            </a:r>
            <a:r>
              <a:rPr lang="ru-RU" sz="3600" dirty="0"/>
              <a:t> </a:t>
            </a:r>
            <a:r>
              <a:rPr lang="ru-RU" sz="3600" dirty="0" err="1"/>
              <a:t>disk</a:t>
            </a:r>
            <a:r>
              <a:rPr lang="ru-RU" sz="3600" dirty="0"/>
              <a:t> </a:t>
            </a:r>
            <a:r>
              <a:rPr lang="ru-RU" sz="3600" dirty="0" err="1"/>
              <a:t>drive</a:t>
            </a:r>
            <a:r>
              <a:rPr lang="ru-RU" sz="3600" dirty="0"/>
              <a:t> :: </a:t>
            </a:r>
            <a:r>
              <a:rPr lang="ru-RU" sz="3600" dirty="0" err="1"/>
              <a:t>ata</a:t>
            </a:r>
            <a:r>
              <a:rPr lang="ru-RU" sz="3600" dirty="0"/>
              <a:t>/</a:t>
            </a:r>
            <a:r>
              <a:rPr lang="ru-RU" sz="3600" dirty="0" err="1"/>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61</a:t>
            </a:fld>
            <a:endParaRPr lang="ru-RU"/>
          </a:p>
        </p:txBody>
      </p:sp>
      <p:sp>
        <p:nvSpPr>
          <p:cNvPr id="7" name="Объект 2"/>
          <p:cNvSpPr txBox="1">
            <a:spLocks/>
          </p:cNvSpPr>
          <p:nvPr/>
        </p:nvSpPr>
        <p:spPr>
          <a:xfrm>
            <a:off x="384643" y="659896"/>
            <a:ext cx="5411493"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400" dirty="0" err="1"/>
              <a:t>Introduced</a:t>
            </a:r>
            <a:r>
              <a:rPr lang="ru-RU" sz="1400" dirty="0"/>
              <a:t> </a:t>
            </a:r>
            <a:r>
              <a:rPr lang="ru-RU" sz="1400" dirty="0" err="1"/>
              <a:t>in</a:t>
            </a:r>
            <a:r>
              <a:rPr lang="ru-RU" sz="1400" dirty="0"/>
              <a:t> </a:t>
            </a:r>
            <a:r>
              <a:rPr lang="ru-RU" sz="1400" dirty="0" err="1"/>
              <a:t>late</a:t>
            </a:r>
            <a:r>
              <a:rPr lang="ru-RU" sz="1400" dirty="0"/>
              <a:t> 80s </a:t>
            </a:r>
            <a:r>
              <a:rPr lang="ru-RU" sz="1400" dirty="0" err="1"/>
              <a:t>by</a:t>
            </a:r>
            <a:r>
              <a:rPr lang="ru-RU" sz="1400" dirty="0"/>
              <a:t> </a:t>
            </a:r>
            <a:r>
              <a:rPr lang="ru-RU" sz="1400" dirty="0" err="1"/>
              <a:t>Western</a:t>
            </a:r>
            <a:r>
              <a:rPr lang="ru-RU" sz="1400" dirty="0"/>
              <a:t> </a:t>
            </a:r>
            <a:r>
              <a:rPr lang="ru-RU" sz="1400" dirty="0" err="1"/>
              <a:t>Digital</a:t>
            </a:r>
            <a:r>
              <a:rPr lang="ru-RU" sz="1400" dirty="0"/>
              <a:t>, </a:t>
            </a:r>
            <a:r>
              <a:rPr lang="ru-RU" sz="1400" dirty="0" err="1"/>
              <a:t>based</a:t>
            </a:r>
            <a:r>
              <a:rPr lang="ru-RU" sz="1400" dirty="0"/>
              <a:t> </a:t>
            </a:r>
            <a:r>
              <a:rPr lang="ru-RU" sz="1400" dirty="0" err="1"/>
              <a:t>on</a:t>
            </a:r>
            <a:r>
              <a:rPr lang="ru-RU" sz="1400" dirty="0"/>
              <a:t> </a:t>
            </a:r>
            <a:r>
              <a:rPr lang="ru-RU" sz="1400" dirty="0" err="1"/>
              <a:t>standard</a:t>
            </a:r>
            <a:r>
              <a:rPr lang="ru-RU" sz="1400" dirty="0"/>
              <a:t> PC/AT </a:t>
            </a:r>
            <a:r>
              <a:rPr lang="ru-RU" sz="1400" dirty="0" err="1"/>
              <a:t>hard</a:t>
            </a:r>
            <a:r>
              <a:rPr lang="ru-RU" sz="1400" dirty="0"/>
              <a:t> </a:t>
            </a:r>
            <a:r>
              <a:rPr lang="ru-RU" sz="1400" dirty="0" err="1"/>
              <a:t>disk</a:t>
            </a:r>
            <a:r>
              <a:rPr lang="ru-RU" sz="1400" dirty="0"/>
              <a:t> </a:t>
            </a:r>
            <a:r>
              <a:rPr lang="ru-RU" sz="1400" dirty="0" err="1"/>
              <a:t>controller</a:t>
            </a:r>
            <a:r>
              <a:rPr lang="ru-RU" sz="1400" dirty="0"/>
              <a:t> </a:t>
            </a:r>
            <a:endParaRPr lang="en-US" sz="1400" dirty="0"/>
          </a:p>
          <a:p>
            <a:r>
              <a:rPr lang="af-ZA" sz="1400" dirty="0"/>
              <a:t>U</a:t>
            </a:r>
            <a:r>
              <a:rPr lang="ru-RU" sz="1400" dirty="0" err="1"/>
              <a:t>niversal</a:t>
            </a:r>
            <a:r>
              <a:rPr lang="ru-RU" sz="1400" dirty="0"/>
              <a:t> 40-pin </a:t>
            </a:r>
            <a:r>
              <a:rPr lang="ru-RU" sz="1400" dirty="0" err="1"/>
              <a:t>interface</a:t>
            </a:r>
            <a:r>
              <a:rPr lang="ru-RU" sz="1400" dirty="0"/>
              <a:t>, </a:t>
            </a:r>
            <a:r>
              <a:rPr lang="ru-RU" sz="1400" dirty="0" err="1"/>
              <a:t>basically</a:t>
            </a:r>
            <a:r>
              <a:rPr lang="ru-RU" sz="1400" dirty="0"/>
              <a:t> 16-bit ISA </a:t>
            </a:r>
            <a:r>
              <a:rPr lang="ru-RU" sz="1400" dirty="0" err="1"/>
              <a:t>extended</a:t>
            </a:r>
            <a:r>
              <a:rPr lang="ru-RU" sz="1400" dirty="0"/>
              <a:t> </a:t>
            </a:r>
            <a:r>
              <a:rPr lang="ru-RU" sz="1400" dirty="0" err="1"/>
              <a:t>with</a:t>
            </a:r>
            <a:r>
              <a:rPr lang="ru-RU" sz="1400" dirty="0"/>
              <a:t> </a:t>
            </a:r>
            <a:r>
              <a:rPr lang="ru-RU" sz="1400" dirty="0" err="1"/>
              <a:t>address</a:t>
            </a:r>
            <a:r>
              <a:rPr lang="ru-RU" sz="1400" dirty="0"/>
              <a:t> </a:t>
            </a:r>
            <a:r>
              <a:rPr lang="ru-RU" sz="1400" dirty="0" err="1"/>
              <a:t>decoding</a:t>
            </a:r>
            <a:r>
              <a:rPr lang="ru-RU" sz="1400" dirty="0"/>
              <a:t> </a:t>
            </a:r>
            <a:r>
              <a:rPr lang="ru-RU" sz="1400" dirty="0" err="1"/>
              <a:t>schematic</a:t>
            </a:r>
            <a:endParaRPr lang="ru-RU" sz="1400" dirty="0"/>
          </a:p>
          <a:p>
            <a:r>
              <a:rPr lang="af-ZA" sz="1400" dirty="0"/>
              <a:t>R</a:t>
            </a:r>
            <a:r>
              <a:rPr lang="ru-RU" sz="1400" dirty="0" err="1"/>
              <a:t>eplaced</a:t>
            </a:r>
            <a:r>
              <a:rPr lang="ru-RU" sz="1400" dirty="0"/>
              <a:t> ST-412/506 </a:t>
            </a:r>
            <a:r>
              <a:rPr lang="ru-RU" sz="1400" dirty="0" err="1"/>
              <a:t>in</a:t>
            </a:r>
            <a:r>
              <a:rPr lang="ru-RU" sz="1400" dirty="0"/>
              <a:t> </a:t>
            </a:r>
            <a:r>
              <a:rPr lang="ru-RU" sz="1400" dirty="0" err="1"/>
              <a:t>early</a:t>
            </a:r>
            <a:r>
              <a:rPr lang="ru-RU" sz="1400" dirty="0"/>
              <a:t> 90s, </a:t>
            </a:r>
            <a:r>
              <a:rPr lang="ru-RU" sz="1400" dirty="0" err="1"/>
              <a:t>providing</a:t>
            </a:r>
            <a:r>
              <a:rPr lang="ru-RU" sz="1400" dirty="0"/>
              <a:t> </a:t>
            </a:r>
            <a:r>
              <a:rPr lang="ru-RU" sz="1400" dirty="0" err="1"/>
              <a:t>low</a:t>
            </a:r>
            <a:r>
              <a:rPr lang="ru-RU" sz="1400" dirty="0"/>
              <a:t> </a:t>
            </a:r>
            <a:r>
              <a:rPr lang="ru-RU" sz="1400" dirty="0" err="1"/>
              <a:t>cost</a:t>
            </a:r>
            <a:r>
              <a:rPr lang="ru-RU" sz="1400" dirty="0"/>
              <a:t> </a:t>
            </a:r>
            <a:r>
              <a:rPr lang="ru-RU" sz="1400" dirty="0" err="1"/>
              <a:t>and</a:t>
            </a:r>
            <a:r>
              <a:rPr lang="ru-RU" sz="1400" dirty="0"/>
              <a:t> </a:t>
            </a:r>
            <a:r>
              <a:rPr lang="ru-RU" sz="1400" dirty="0" err="1"/>
              <a:t>easily</a:t>
            </a:r>
            <a:r>
              <a:rPr lang="ru-RU" sz="1400" dirty="0"/>
              <a:t> </a:t>
            </a:r>
            <a:r>
              <a:rPr lang="ru-RU" sz="1400" dirty="0" err="1"/>
              <a:t>expandable</a:t>
            </a:r>
            <a:r>
              <a:rPr lang="ru-RU" sz="1400" dirty="0"/>
              <a:t> </a:t>
            </a:r>
            <a:r>
              <a:rPr lang="ru-RU" sz="1400" dirty="0" err="1"/>
              <a:t>storage</a:t>
            </a:r>
            <a:r>
              <a:rPr lang="ru-RU" sz="1400" dirty="0"/>
              <a:t> </a:t>
            </a:r>
            <a:r>
              <a:rPr lang="ru-RU" sz="1400" dirty="0" err="1" smtClean="0"/>
              <a:t>solution</a:t>
            </a:r>
            <a:r>
              <a:rPr lang="en-US" sz="1400" dirty="0" smtClean="0"/>
              <a:t>, e</a:t>
            </a:r>
            <a:r>
              <a:rPr lang="ru-RU" sz="1400" dirty="0" err="1" smtClean="0"/>
              <a:t>ventually</a:t>
            </a:r>
            <a:r>
              <a:rPr lang="ru-RU" sz="1400" dirty="0" smtClean="0"/>
              <a:t> </a:t>
            </a:r>
            <a:r>
              <a:rPr lang="ru-RU" sz="1400" dirty="0" err="1"/>
              <a:t>made</a:t>
            </a:r>
            <a:r>
              <a:rPr lang="ru-RU" sz="1400" dirty="0"/>
              <a:t> </a:t>
            </a:r>
            <a:r>
              <a:rPr lang="ru-RU" sz="1400" dirty="0" err="1"/>
              <a:t>its</a:t>
            </a:r>
            <a:r>
              <a:rPr lang="ru-RU" sz="1400" dirty="0"/>
              <a:t> </a:t>
            </a:r>
            <a:r>
              <a:rPr lang="ru-RU" sz="1400" dirty="0" err="1"/>
              <a:t>way</a:t>
            </a:r>
            <a:r>
              <a:rPr lang="ru-RU" sz="1400" dirty="0"/>
              <a:t> </a:t>
            </a:r>
            <a:r>
              <a:rPr lang="ru-RU" sz="1400" dirty="0" err="1"/>
              <a:t>as</a:t>
            </a:r>
            <a:r>
              <a:rPr lang="ru-RU" sz="1400" dirty="0"/>
              <a:t> </a:t>
            </a:r>
            <a:r>
              <a:rPr lang="ru-RU" sz="1400" dirty="0" err="1"/>
              <a:t>industrial</a:t>
            </a:r>
            <a:r>
              <a:rPr lang="ru-RU" sz="1400" dirty="0"/>
              <a:t> </a:t>
            </a:r>
            <a:r>
              <a:rPr lang="ru-RU" sz="1400" dirty="0" err="1"/>
              <a:t>standard</a:t>
            </a:r>
            <a:r>
              <a:rPr lang="ru-RU" sz="1400" dirty="0"/>
              <a:t> </a:t>
            </a:r>
            <a:r>
              <a:rPr lang="ru-RU" sz="1400" dirty="0" err="1"/>
              <a:t>and</a:t>
            </a:r>
            <a:r>
              <a:rPr lang="ru-RU" sz="1400" dirty="0"/>
              <a:t> </a:t>
            </a:r>
            <a:r>
              <a:rPr lang="ru-RU" sz="1400" dirty="0" err="1"/>
              <a:t>adopted</a:t>
            </a:r>
            <a:r>
              <a:rPr lang="ru-RU" sz="1400" dirty="0"/>
              <a:t> </a:t>
            </a:r>
            <a:r>
              <a:rPr lang="ru-RU" sz="1400" dirty="0" err="1"/>
              <a:t>by</a:t>
            </a:r>
            <a:r>
              <a:rPr lang="ru-RU" sz="1400" dirty="0"/>
              <a:t> </a:t>
            </a:r>
            <a:r>
              <a:rPr lang="ru-RU" sz="1400" dirty="0" err="1"/>
              <a:t>other</a:t>
            </a:r>
            <a:r>
              <a:rPr lang="ru-RU" sz="1400" dirty="0"/>
              <a:t> </a:t>
            </a:r>
            <a:r>
              <a:rPr lang="ru-RU" sz="1400" dirty="0" err="1"/>
              <a:t>platforms</a:t>
            </a:r>
            <a:r>
              <a:rPr lang="ru-RU" sz="1400" dirty="0"/>
              <a:t> (</a:t>
            </a:r>
            <a:r>
              <a:rPr lang="ru-RU" sz="1400" dirty="0" err="1"/>
              <a:t>Amiga</a:t>
            </a:r>
            <a:r>
              <a:rPr lang="ru-RU" sz="1400" dirty="0"/>
              <a:t>, </a:t>
            </a:r>
            <a:r>
              <a:rPr lang="ru-RU" sz="1400" dirty="0" err="1"/>
              <a:t>Atari</a:t>
            </a:r>
            <a:r>
              <a:rPr lang="ru-RU" sz="1400" dirty="0"/>
              <a:t> </a:t>
            </a:r>
            <a:r>
              <a:rPr lang="ru-RU" sz="1400" dirty="0" smtClean="0"/>
              <a:t>ST/</a:t>
            </a:r>
            <a:r>
              <a:rPr lang="ru-RU" sz="1400" dirty="0" err="1" smtClean="0"/>
              <a:t>Falcon</a:t>
            </a:r>
            <a:r>
              <a:rPr lang="ru-RU" sz="1400" dirty="0" smtClean="0"/>
              <a:t>, </a:t>
            </a:r>
            <a:r>
              <a:rPr lang="ru-RU" sz="1400" dirty="0" err="1"/>
              <a:t>etc</a:t>
            </a:r>
            <a:r>
              <a:rPr lang="ru-RU" sz="1400" dirty="0"/>
              <a:t>.)</a:t>
            </a:r>
          </a:p>
          <a:p>
            <a:r>
              <a:rPr lang="af-ZA" sz="1400" dirty="0"/>
              <a:t>S</a:t>
            </a:r>
            <a:r>
              <a:rPr lang="ru-RU" sz="1400" dirty="0" err="1"/>
              <a:t>upported</a:t>
            </a:r>
            <a:r>
              <a:rPr lang="ru-RU" sz="1400" dirty="0"/>
              <a:t> CHS </a:t>
            </a:r>
            <a:r>
              <a:rPr lang="ru-RU" sz="1400" dirty="0" err="1"/>
              <a:t>addressing</a:t>
            </a:r>
            <a:r>
              <a:rPr lang="ru-RU" sz="1400" dirty="0"/>
              <a:t>, LBA </a:t>
            </a:r>
            <a:r>
              <a:rPr lang="ru-RU" sz="1400" dirty="0" err="1"/>
              <a:t>added</a:t>
            </a:r>
            <a:r>
              <a:rPr lang="ru-RU" sz="1400" dirty="0"/>
              <a:t> </a:t>
            </a:r>
            <a:r>
              <a:rPr lang="ru-RU" sz="1400" dirty="0" err="1"/>
              <a:t>in</a:t>
            </a:r>
            <a:r>
              <a:rPr lang="ru-RU" sz="1400" dirty="0"/>
              <a:t> </a:t>
            </a:r>
            <a:r>
              <a:rPr lang="ru-RU" sz="1400" dirty="0" err="1"/>
              <a:t>later</a:t>
            </a:r>
            <a:r>
              <a:rPr lang="ru-RU" sz="1400" dirty="0"/>
              <a:t> </a:t>
            </a:r>
            <a:r>
              <a:rPr lang="ru-RU" sz="1400" dirty="0" err="1"/>
              <a:t>versions</a:t>
            </a:r>
            <a:endParaRPr lang="ru-RU" sz="1400" dirty="0"/>
          </a:p>
          <a:p>
            <a:r>
              <a:rPr lang="ru-RU" sz="1400" dirty="0" err="1"/>
              <a:t>Initially</a:t>
            </a:r>
            <a:r>
              <a:rPr lang="ru-RU" sz="1400" dirty="0"/>
              <a:t> HDD-</a:t>
            </a:r>
            <a:r>
              <a:rPr lang="ru-RU" sz="1400" dirty="0" err="1"/>
              <a:t>only</a:t>
            </a:r>
            <a:r>
              <a:rPr lang="ru-RU" sz="1400" dirty="0"/>
              <a:t>, </a:t>
            </a:r>
            <a:r>
              <a:rPr lang="ru-RU" sz="1400" dirty="0" err="1"/>
              <a:t>later</a:t>
            </a:r>
            <a:r>
              <a:rPr lang="ru-RU" sz="1400" dirty="0"/>
              <a:t> </a:t>
            </a:r>
            <a:r>
              <a:rPr lang="ru-RU" sz="1400" dirty="0" err="1"/>
              <a:t>adopted</a:t>
            </a:r>
            <a:r>
              <a:rPr lang="ru-RU" sz="1400" dirty="0"/>
              <a:t> CD-ROM </a:t>
            </a:r>
            <a:r>
              <a:rPr lang="ru-RU" sz="1400" dirty="0" err="1"/>
              <a:t>and</a:t>
            </a:r>
            <a:r>
              <a:rPr lang="ru-RU" sz="1400" dirty="0"/>
              <a:t> </a:t>
            </a:r>
            <a:r>
              <a:rPr lang="ru-RU" sz="1400" dirty="0" err="1"/>
              <a:t>other</a:t>
            </a:r>
            <a:r>
              <a:rPr lang="ru-RU" sz="1400" dirty="0"/>
              <a:t> </a:t>
            </a:r>
            <a:r>
              <a:rPr lang="ru-RU" sz="1400" dirty="0" err="1"/>
              <a:t>media</a:t>
            </a:r>
            <a:r>
              <a:rPr lang="ru-RU" sz="1400" dirty="0"/>
              <a:t> </a:t>
            </a:r>
            <a:r>
              <a:rPr lang="ru-RU" sz="1400" dirty="0" err="1"/>
              <a:t>types</a:t>
            </a:r>
            <a:r>
              <a:rPr lang="ru-RU" sz="1400" dirty="0"/>
              <a:t> </a:t>
            </a:r>
            <a:r>
              <a:rPr lang="ru-RU" sz="1400" dirty="0" err="1"/>
              <a:t>via</a:t>
            </a:r>
            <a:r>
              <a:rPr lang="ru-RU" sz="1400" dirty="0"/>
              <a:t> ATAPI </a:t>
            </a:r>
            <a:r>
              <a:rPr lang="ru-RU" sz="1400" dirty="0" err="1"/>
              <a:t>protocol</a:t>
            </a:r>
            <a:endParaRPr lang="ru-RU" sz="1400" dirty="0"/>
          </a:p>
          <a:p>
            <a:pPr marL="0" indent="0">
              <a:buNone/>
            </a:pPr>
            <a:r>
              <a:rPr lang="ru-RU" sz="1400" dirty="0" err="1"/>
              <a:t>In</a:t>
            </a:r>
            <a:r>
              <a:rPr lang="ru-RU" sz="1400" dirty="0"/>
              <a:t> mid-90s, </a:t>
            </a:r>
            <a:r>
              <a:rPr lang="ru-RU" sz="1400" dirty="0" err="1"/>
              <a:t>Western</a:t>
            </a:r>
            <a:r>
              <a:rPr lang="ru-RU" sz="1400" dirty="0"/>
              <a:t> </a:t>
            </a:r>
            <a:r>
              <a:rPr lang="ru-RU" sz="1400" dirty="0" err="1"/>
              <a:t>Digital</a:t>
            </a:r>
            <a:r>
              <a:rPr lang="ru-RU" sz="1400" dirty="0"/>
              <a:t> </a:t>
            </a:r>
            <a:r>
              <a:rPr lang="ru-RU" sz="1400" dirty="0" err="1"/>
              <a:t>and</a:t>
            </a:r>
            <a:r>
              <a:rPr lang="ru-RU" sz="1400" dirty="0"/>
              <a:t> </a:t>
            </a:r>
            <a:r>
              <a:rPr lang="ru-RU" sz="1400" dirty="0" err="1"/>
              <a:t>Phoenix</a:t>
            </a:r>
            <a:r>
              <a:rPr lang="ru-RU" sz="1400" dirty="0"/>
              <a:t> </a:t>
            </a:r>
            <a:r>
              <a:rPr lang="ru-RU" sz="1400" dirty="0" err="1"/>
              <a:t>Technologies</a:t>
            </a:r>
            <a:r>
              <a:rPr lang="ru-RU" sz="1400" dirty="0"/>
              <a:t> </a:t>
            </a:r>
            <a:r>
              <a:rPr lang="ru-RU" sz="1400" dirty="0" err="1"/>
              <a:t>further</a:t>
            </a:r>
            <a:r>
              <a:rPr lang="ru-RU" sz="1400" dirty="0"/>
              <a:t> </a:t>
            </a:r>
            <a:r>
              <a:rPr lang="ru-RU" sz="1400" dirty="0" err="1"/>
              <a:t>updated</a:t>
            </a:r>
            <a:r>
              <a:rPr lang="ru-RU" sz="1400" dirty="0"/>
              <a:t> </a:t>
            </a:r>
            <a:r>
              <a:rPr lang="ru-RU" sz="1400" dirty="0" err="1"/>
              <a:t>the</a:t>
            </a:r>
            <a:r>
              <a:rPr lang="ru-RU" sz="1400" dirty="0"/>
              <a:t> </a:t>
            </a:r>
            <a:r>
              <a:rPr lang="ru-RU" sz="1400" dirty="0" err="1"/>
              <a:t>interface</a:t>
            </a:r>
            <a:r>
              <a:rPr lang="ru-RU" sz="1400" dirty="0"/>
              <a:t> (</a:t>
            </a:r>
            <a:r>
              <a:rPr lang="ru-RU" sz="1400" dirty="0" err="1"/>
              <a:t>Enhanced</a:t>
            </a:r>
            <a:r>
              <a:rPr lang="ru-RU" sz="1400" dirty="0"/>
              <a:t> IDE), </a:t>
            </a:r>
            <a:r>
              <a:rPr lang="ru-RU" sz="1400" dirty="0" err="1"/>
              <a:t>adding</a:t>
            </a:r>
            <a:r>
              <a:rPr lang="ru-RU" sz="1400" dirty="0"/>
              <a:t> DMA </a:t>
            </a:r>
            <a:r>
              <a:rPr lang="ru-RU" sz="1400" dirty="0" err="1"/>
              <a:t>modes</a:t>
            </a:r>
            <a:r>
              <a:rPr lang="ru-RU" sz="1400" dirty="0"/>
              <a:t>, </a:t>
            </a:r>
            <a:r>
              <a:rPr lang="ru-RU" sz="1400" dirty="0" err="1"/>
              <a:t>increasing</a:t>
            </a:r>
            <a:r>
              <a:rPr lang="ru-RU" sz="1400" dirty="0"/>
              <a:t> </a:t>
            </a:r>
            <a:r>
              <a:rPr lang="ru-RU" sz="1400" dirty="0" err="1"/>
              <a:t>capacity</a:t>
            </a:r>
            <a:r>
              <a:rPr lang="ru-RU" sz="1400" dirty="0"/>
              <a:t> </a:t>
            </a:r>
            <a:r>
              <a:rPr lang="ru-RU" sz="1400" dirty="0" err="1"/>
              <a:t>and</a:t>
            </a:r>
            <a:r>
              <a:rPr lang="ru-RU" sz="1400" dirty="0"/>
              <a:t> </a:t>
            </a:r>
            <a:r>
              <a:rPr lang="ru-RU" sz="1400" dirty="0" err="1"/>
              <a:t>standardizing</a:t>
            </a:r>
            <a:r>
              <a:rPr lang="ru-RU" sz="1400" dirty="0"/>
              <a:t> </a:t>
            </a:r>
            <a:r>
              <a:rPr lang="ru-RU" sz="1400" dirty="0" err="1"/>
              <a:t>geometry</a:t>
            </a:r>
            <a:r>
              <a:rPr lang="ru-RU" sz="1400" dirty="0"/>
              <a:t> </a:t>
            </a:r>
            <a:r>
              <a:rPr lang="ru-RU" sz="1400" dirty="0" err="1"/>
              <a:t>translation</a:t>
            </a:r>
            <a:endParaRPr lang="ru-RU" sz="1400" dirty="0"/>
          </a:p>
          <a:p>
            <a:r>
              <a:rPr lang="ru-RU" sz="1400" dirty="0" err="1"/>
              <a:t>Later</a:t>
            </a:r>
            <a:r>
              <a:rPr lang="ru-RU" sz="1400" dirty="0"/>
              <a:t> </a:t>
            </a:r>
            <a:r>
              <a:rPr lang="ru-RU" sz="1400" dirty="0" err="1"/>
              <a:t>UltraATA</a:t>
            </a:r>
            <a:r>
              <a:rPr lang="ru-RU" sz="1400" dirty="0"/>
              <a:t> </a:t>
            </a:r>
            <a:r>
              <a:rPr lang="ru-RU" sz="1400" dirty="0" err="1"/>
              <a:t>specifications</a:t>
            </a:r>
            <a:r>
              <a:rPr lang="ru-RU" sz="1400" dirty="0"/>
              <a:t> </a:t>
            </a:r>
            <a:r>
              <a:rPr lang="ru-RU" sz="1400" dirty="0" err="1"/>
              <a:t>added</a:t>
            </a:r>
            <a:r>
              <a:rPr lang="ru-RU" sz="1400" dirty="0"/>
              <a:t> CRC </a:t>
            </a:r>
            <a:r>
              <a:rPr lang="ru-RU" sz="1400" dirty="0" err="1"/>
              <a:t>control</a:t>
            </a:r>
            <a:r>
              <a:rPr lang="ru-RU" sz="1400" dirty="0"/>
              <a:t> </a:t>
            </a:r>
            <a:r>
              <a:rPr lang="ru-RU" sz="1400" dirty="0" err="1"/>
              <a:t>and</a:t>
            </a:r>
            <a:r>
              <a:rPr lang="ru-RU" sz="1400" dirty="0"/>
              <a:t> </a:t>
            </a:r>
            <a:r>
              <a:rPr lang="ru-RU" sz="1400" dirty="0" err="1"/>
              <a:t>speeded</a:t>
            </a:r>
            <a:r>
              <a:rPr lang="ru-RU" sz="1400" dirty="0"/>
              <a:t> </a:t>
            </a:r>
            <a:r>
              <a:rPr lang="ru-RU" sz="1400" dirty="0" err="1"/>
              <a:t>up</a:t>
            </a:r>
            <a:r>
              <a:rPr lang="ru-RU" sz="1400" dirty="0"/>
              <a:t> </a:t>
            </a:r>
            <a:r>
              <a:rPr lang="ru-RU" sz="1400" dirty="0" err="1"/>
              <a:t>interface</a:t>
            </a:r>
            <a:r>
              <a:rPr lang="ru-RU" sz="1400" dirty="0"/>
              <a:t> </a:t>
            </a:r>
            <a:r>
              <a:rPr lang="ru-RU" sz="1400" dirty="0" err="1"/>
              <a:t>to</a:t>
            </a:r>
            <a:r>
              <a:rPr lang="ru-RU" sz="1400" dirty="0"/>
              <a:t> 33-133 MB/</a:t>
            </a:r>
            <a:r>
              <a:rPr lang="ru-RU" sz="1400" dirty="0" err="1"/>
              <a:t>sec</a:t>
            </a:r>
            <a:endParaRPr lang="ru-RU" sz="1400" dirty="0"/>
          </a:p>
          <a:p>
            <a:r>
              <a:rPr lang="ru-RU" sz="1400" dirty="0" err="1"/>
              <a:t>Replaced</a:t>
            </a:r>
            <a:r>
              <a:rPr lang="ru-RU" sz="1400" dirty="0"/>
              <a:t> </a:t>
            </a:r>
            <a:r>
              <a:rPr lang="ru-RU" sz="1400" dirty="0" err="1"/>
              <a:t>during</a:t>
            </a:r>
            <a:r>
              <a:rPr lang="ru-RU" sz="1400" dirty="0"/>
              <a:t> 2000s </a:t>
            </a:r>
            <a:r>
              <a:rPr lang="ru-RU" sz="1400" dirty="0" err="1"/>
              <a:t>by</a:t>
            </a:r>
            <a:r>
              <a:rPr lang="ru-RU" sz="1400" dirty="0"/>
              <a:t> </a:t>
            </a:r>
            <a:r>
              <a:rPr lang="ru-RU" sz="1400" dirty="0" err="1"/>
              <a:t>Serial</a:t>
            </a:r>
            <a:r>
              <a:rPr lang="ru-RU" sz="1400" dirty="0"/>
              <a:t> ATA, </a:t>
            </a:r>
            <a:r>
              <a:rPr lang="ru-RU" sz="1400" dirty="0" err="1"/>
              <a:t>which</a:t>
            </a:r>
            <a:r>
              <a:rPr lang="ru-RU" sz="1400" dirty="0"/>
              <a:t> </a:t>
            </a:r>
            <a:r>
              <a:rPr lang="ru-RU" sz="1400" dirty="0" err="1"/>
              <a:t>still</a:t>
            </a:r>
            <a:r>
              <a:rPr lang="ru-RU" sz="1400" dirty="0"/>
              <a:t> </a:t>
            </a:r>
            <a:r>
              <a:rPr lang="ru-RU" sz="1400" dirty="0" err="1"/>
              <a:t>provides</a:t>
            </a:r>
            <a:r>
              <a:rPr lang="ru-RU" sz="1400" dirty="0"/>
              <a:t> </a:t>
            </a:r>
            <a:r>
              <a:rPr lang="ru-RU" sz="1400" dirty="0" err="1"/>
              <a:t>compatibility</a:t>
            </a:r>
            <a:r>
              <a:rPr lang="ru-RU" sz="1400" dirty="0"/>
              <a:t> </a:t>
            </a:r>
            <a:r>
              <a:rPr lang="ru-RU" sz="1400" dirty="0" err="1"/>
              <a:t>layer</a:t>
            </a:r>
            <a:r>
              <a:rPr lang="ru-RU" sz="1400" dirty="0"/>
              <a:t> </a:t>
            </a:r>
            <a:r>
              <a:rPr lang="ru-RU" sz="1400" dirty="0" err="1"/>
              <a:t>with</a:t>
            </a:r>
            <a:r>
              <a:rPr lang="ru-RU" sz="1400" dirty="0"/>
              <a:t> IDE </a:t>
            </a:r>
            <a:r>
              <a:rPr lang="ru-RU" sz="1400" dirty="0" err="1"/>
              <a:t>interface</a:t>
            </a:r>
            <a:r>
              <a:rPr lang="ru-RU" sz="1400" dirty="0"/>
              <a:t> (</a:t>
            </a:r>
            <a:r>
              <a:rPr lang="ru-RU" sz="1400" dirty="0" err="1"/>
              <a:t>both</a:t>
            </a:r>
            <a:r>
              <a:rPr lang="ru-RU" sz="1400" dirty="0"/>
              <a:t> </a:t>
            </a:r>
            <a:r>
              <a:rPr lang="ru-RU" sz="1400" dirty="0" err="1"/>
              <a:t>in</a:t>
            </a:r>
            <a:r>
              <a:rPr lang="ru-RU" sz="1400" dirty="0"/>
              <a:t> </a:t>
            </a:r>
            <a:r>
              <a:rPr lang="ru-RU" sz="1400" dirty="0" err="1"/>
              <a:t>software</a:t>
            </a:r>
            <a:r>
              <a:rPr lang="ru-RU" sz="1400" dirty="0"/>
              <a:t> </a:t>
            </a:r>
            <a:r>
              <a:rPr lang="ru-RU" sz="1400" dirty="0" err="1"/>
              <a:t>and</a:t>
            </a:r>
            <a:r>
              <a:rPr lang="ru-RU" sz="1400" dirty="0"/>
              <a:t> </a:t>
            </a:r>
            <a:r>
              <a:rPr lang="ru-RU" sz="1400" dirty="0" err="1"/>
              <a:t>via</a:t>
            </a:r>
            <a:r>
              <a:rPr lang="ru-RU" sz="1400" dirty="0"/>
              <a:t> SATA-IDE </a:t>
            </a:r>
            <a:r>
              <a:rPr lang="ru-RU" sz="1400" dirty="0" err="1"/>
              <a:t>converters</a:t>
            </a:r>
            <a:r>
              <a:rPr lang="ru-RU" sz="1400" dirty="0"/>
              <a:t>)</a:t>
            </a:r>
            <a:endParaRPr lang="en-US" sz="1400" dirty="0"/>
          </a:p>
        </p:txBody>
      </p:sp>
      <p:sp>
        <p:nvSpPr>
          <p:cNvPr id="3" name="AutoShape 2" descr="data:image/jpeg;base64,/9j/4AAQSkZJRgABAQAAAQABAAD/2wCEAAoGBxQTExYUFBQYFhYZGhobGhoZGx8fHxkaGhkZGRkaGhocHysiHR8oHxkZIzQjKCwuMTExGSE3PDcvOyswMS4BCwsLDw4PHRERHTIoIigwMDAyMDIwMDAwMDIwMzAwMDAwMDMwMDIwMDAwMjAwMDAwMDAwMDAwMDAwMDAwMDAwMP/AABEIAKMBNgMBIgACEQEDEQH/xAAcAAABBQEBAQAAAAAAAAAAAAAEAAIDBQYBBwj/xABBEAACAQIEAwYEAwUHBAIDAAABAhEAAwQSITEFQVEGEyJhcZEygaGxQsHRBxQjUvAzYnKSorLhFUPC8XOCFpPS/8QAGgEAAwEBAQEAAAAAAAAAAAAAAQIDAAQFBv/EAC8RAAICAQMCBQMDBAMAAAAAAAABAhEDEiExBEEFIlFxoTJh8BOBkRRCscEzNFL/2gAMAwEAAhEDEQA/ANviMfbQSzKB5kD61luL/tCtWbhtWbZusACHDL3ZJAMAiSTy230rzrifGzfuSzM7HZUBj5AmZ+RqXC8LxNzVMK4MiGueHbbRss+tKscI7yZakvqZztRxO7iMR39wyXykQIACwMoHlHXz51U4UEBxJEN1IH+9Ry5g1qcd2WxAw9y5cNubY7wKg1gT3g+EAQNefwVk3vFXeFmfMDnPQml1Rl9Ds5PKsjrgZi2BuXIiC3XyB5Ej61z948MRyj/nafcmJp99Wd5AJlV3ncCCNSdo8h5CnApbtyRLkncAgARAA2k8yR0iNSaIZyQHNJmrSrw7CEl1S9eHMIpCiMjatCqsw4MNswIgjWLhDd09yEtgZ2Cm4C7ZCGQqO7+OVLAjMFM6TpWM5JclLasMYJVgDMGNDGmk7id6u+ydue+U3raAoquW5KzQSCdJHrtMVPxTHNeUB7jPBZvhVQMwUMQAS0sVkliZ0MCdanDZUbMoBOn4Q0QZ0kGD5701WReS21W32LnH2MOLYNm8bjhgGgeAAoDAeILBg+k6gqdNaqyp8vv9ac+LuOwVmJ0JAYzA1Oi7xr9dKHuXwELydDBA08x8X6c6ZRoR9POTuKpDrmGLMrFjpB3jzBH/ABRlzGCZVUDcnYZzP+O6WIiTqKCnxhQJVlkNqdY0J5bzp5V0WbhtgHwENIJgSu+saE6betbQdEOnmuWE4e+yJlDMFWTqYiQBudhoNRXb2MJyMzz3ka7jeB0iNBUJyLcZy3xCGC7a7mevPeuWArQlq01yDMQW1O+gkj3ptKRb+mhXmd+7Os894uudNvPqNI18p506wlyUdVgR4gfY6x59eVWmG4Fjbnw2RbHViB+rfSjk7EkFDiMSq5jAA3JkCFZjrr/dqcs+KPLGUsOPiv2M02HADI9wEMZEakct9dSN/U11XQsuVXuOogRvHoAfetlY4HgLXfjI165YXM6sSSQPihTCmAJmNutWOBxkDDPh8MDZuT3mQQUjkQIEajXnB8qhLrYr6YtiS6qP9qMfguCYq4It4cW1PNwF+jeL2FW2H7C3nIF7EASJyrJJA3gsRt6GtC/DsVcTE2rlxUDN/BdNCFB0DKsaEaETzPlUh4bbW5ZvXLzd9aQJK6C5EkSmpJiduXoI559bkfFIjLqpvjYzScCwFm137u+IQP3czKhj1Cxp5mr3CC3bvmzYw6qDbz27qp4GLCVzFRoJBBkzp6VIL+EsLdyW1CTnubZcxm4shjzgwQIERpApg7RlyqWkLZgTNtGuKBAKg/BlMnKekGJjWEsk5ctsi5SnzZ21Zxt2zZY5bN1bkupiHTcfDJBBgR5noKlvcJtLcvm7eJTECDbYiAY1yEmZBkiNtOlV+KxWJa3cditkKxBLuDlXQjwW58UAmDvmE102UGIS0+IKm9bJRLShLZBhgAzTpmAjpl951+fINP3DWbC2UtApItmLbXAdMzBSVe5yDLqRtl8qiPabOXW0hZlglVUsSTMiV0keH1zeVAYbA5rBNrBnvkuxlvySVzQXUvKk9Y31g9bw4W53zM1xVsvbym3syMdypBgQdQQPsKLSXJmoorjcxLm3mUIrwD3tzKcxGWF7mDGaSJ6AGdaAuYJWXEC5fa41qWdLSgMBoGGYyxEKJEciY1q2t8Hw4tW7dxnvG25dGPhYMd4KxpzjyHSjTfQMzrbUO0ZmjxNAAEnnoAPlQ1pcfm4dfoVGGwaNcsXUwzXVuL/Ee4czIY1zK5jcgyBrrUz8Lvtau2rl5LXjm29sRCgxDIYiRrAOhOm1E3se5/Eflp9qBvXt6GpsXU2EXVsLdF4s7XQmQxordSVOknT2FAtxK3bXJZtJbUGQAOfX1ofEX6rMRepkr5GSsl4hxa627mOg0H0qquOTTr1yoHaqxSRVIZcNCXmqe41AX8Qo0nXpVYpsZEF860qjuXfKPWB96VdGhhPTcfx+3h5SxYtpy0AH0EUQe1oW1bcpmZlE8hmjX89KmtYa1bu4hbyLmS40M6zKzErI22P/ANqE41xOxiLL2FksAXTQDxICYA81zD515L53OZ/cm7L9ojea6HQeEoVA2ytIYGdx4R7msBxa8LGIu2gmZbdx0AO4VXKjxb7CtF2HtP3twhGKlNwDEh10nad6I7bdlkyXMUhcsXz3FMRkeBmECdGidfxHpXZ00lHI4vvX8hhHVKinwONs2b2HxEZcpDNb3gqTO8yCIOvnyqrxVxXZmC6ZmbTYAnbWoiGlDbB8wOk+/UR5U65Y1fMwyvqATJGuYTv5cth7+osdM63010n29NiV8QzFVZh4hAzGdNYg8hofrUTX5DnXMu4POTvoCdOm+hqM3LSqoJZsu2sfXnHpReFw964SbOHYyPiK79TmaFrNRjuxlhxxW/yRZizW2VMwIGYRqDsefpy60w4ZsrI7AAmVLHURpqunKdPPyq8wvZPGXYDstsHlM6xoMq+GeW9E2Oy2Ft27l29fN1bcBwmgBYwJCydyBvUpdRijtd+xnlxR4+DNs1sFWNwllEAqDBjmZjXWnYUFpFqyzSdYUkTvuAAPnW1w1rBWbmGVcOCt5cy3IzQOYkyZBy+mYUWn73ct30W2LVxHi0x+FlBytBM7iSDHSoy63/yv5El1PojL4Tsvjbm4W0PMifZAZ+Zo0dj7FpDdxGJ8IbKckAZt8s+IkwD0rTjh143bF9roQ20y3EEsjnYkagCQenIUPY4VhLSXbBYulx85tsZCkHMoGUSNIGp1A9a5pdXkl3r2RGXUTl3/AIBMNwfAWsQMP3Qa6yZ1L+JW0lQC5I11Ex+E1LhsZfuYYNh8N3dxbkG24y/w53QtlX19T0ol+PWEFvIigmFQuQIWCwhgGOXl5E6xrENzj2IuLeNq20KIQ5MoJKTm7242XwtOkQRGvKotzlzv7sR65c/JZfuF5r7u1wCxct5TbmGRiIbKVEb6zPPyFArwfDJZWzeum73Ld4DOV1meSnMFJ1jqB0qG5h79y9atvctpKsQjMXZiVB0gBdIJXWR70DFt8PdYPexJS7DW1GUgvH4RLZZCqQDOmxg0FF+v8AUPuX13iVhLhcW1F0r4mYKj5VhYbPDkgR4YmFPShT2ku3VmxbZwWyqUU6APBbMwywV1B6mI01kw2AIxFs28Mvctb1doNy2xAAUi5LZlgnp4h0143C7j2e6xGIAcXM6vbmYmchDTpsfKBr1HlN5UR3DiDcuFnVFt28wz3DIys2a41u34TpoQdsvKq9bVpbWGuNduXUNwIGtKEGdSRLlQxJALEGdQu+gq97mwt43wGN4qFZpIDACJKzBMAcuVdsYhba5bVtLa9FAA9tvpQ1rsDXXAHh+GEXMRbTCoNAbVx/GHfcAkkkSMo0Agz0FELgr5XDNcvrauWvjVfEr7gdCDqZgRr5CnXMWx3Y/15VCXoObYrkyVOHYde+ENcS8Ze2xlNIgKDsBAjpAjYVPbxaoFW2iqFELpMDoOlBd5vTTcobgsMu4xzuxqLvKHNym561GCDcqNr1QM1S4bAXrv9nad/MKY/wA231oqLfAyVkF2/QV69WpwnYTE3NXKWh5+I+y6fWrbCfs9w6/2rvcPrlHsNfrV4dPN9ikcbPM79yqzFYtF+JgD0nX2r0T9qXZrDphFfD21R0uBfxwysDIbKZcjLImefWvK1wBIMOzDWe7UIum4zRM/4lroj065bKaKO4jiSjkfn4f90H6UEeIu5hRPkqlj9Y+1GYXA23QtatyYIl/59wJbw6iYkbryovC8ExF2E1Us624Gy3MhuREQDlUtuNBVVjjHsMoldewpOceJsq5ixOgXkxUAQPLXn0oC5ZywCx8S5gAAoI5f1FakcMvJYtw7xdDkwVk5ATkuTokEtvMeKYO7sBhbd9XQkC7k/hfD8YGa5JWM06E5ZiSY2qiTrY1pbGUFn+W3mEb/APulWv4hhsOSVZlRWbOsMDk8KqbcnxRswBUbnXlSpqkbUjXcY4IjBxbvksRIcwRlYz4hI1MHnuKqcF2asWmDved2BnSAJ9BP3qn7MY5nuXFYz4Vj5E/rV9NePOLi2kTyKpbFq3EVUQqmOXIewqK3jmvZrMLDpcSI3zKwgk+ZoJn0rvBnjEW/8Q+9TapWhFsZzDdi77qve4gAEiAJYdd2IjedudT4fgOBRLzMXvmzq4kgjWDAGXQQZ9DW3/d1UEEgAmeQ5k/maq2xFi1ecLaXvGBNxgF1BLKcxJltVMgA9fOuj+qyy5b/AGN+vOXcrME9lP3Z8PhQyXZzuiyyQYIYgSNxqTrBo8YfFv8AvNs5bYM9xcBA2MjMNWAIgE7jxeVB4ntYTbm0qlswVVGZifGoOgA/CSQRI+1OfE4p7pIVhbVBq5FsZizQWX4tQVEa67eavU938v8APYDUu/yFXODmMPcvXytywILrADa6Zs23P1zGn2beDt3LmUZjeGZx4mQq7ESR8AUtI9fWqW5hsqWe+xCoLriDaBJaHX8bFTKmNYJ1HSi0wlo3sSgtPcu20le8YhXglsgygKMykEDX4hOxrV9/yzaV6hP/AOT2kRO7QIrGEAjafF4E5jeJE6dRXf8AqWJdmK2mCKBuAis2aD4rkHKREEHcbGdO4XCYkWsO1u3bw5U/xVICggEQVZJ3E6Hy2ipW4egfEG5eL27wjJ/JrmBVhzDEkHlA6UHpX5ZvKuxWDD3D+7pev21NwqwmbucwygwxywZggSNtBNdt4e0370g767ctxmtsSoaPCQqrEkCY8RmdDrVktrDoltBa7wW5yF/EUmCYJk8h7Cp34o52geg/WtrRnIgwWEuBsNcs2LdtY/jKwh1OsgNBJBmYn8HnTm4WSl+3exJdLjApGj2wNBDgmTlgHTXWdzUb4pm3Yn50w3KXUxdTDBZsA22yG49pciOx8QXzI39uZ61IeIETlVVkyYG5O5PnVd31Na9QBuHXcUzbsTUJuUKb1cz1tIAs3aZ3tD5qOwfCL92O7su3nED/ADGBTKDfAUrITcpZ60OD7D4hvjKWx5nMfYafWrfC9hbK/wBpcd/SFH5n61WPTzfYZYpMwzGicJw67d/s7bv5hTHvtXomF4ThbXwWknqRmPu0mi2xYGwqq6Vf3MosPqYfCdisS8Fslsf3mk+ygj61cYTsLaXW7dZ/IQo/M/Wru5jNYnXpUGKxeRcxqqx449iscKHYXhGGtfBaSRzIzH3aTRZxXQUKjSJ5b0Nwa+zhs2sMRT6ktkUUKQa+L8QWQCQSBzIG9MuTQV9x+8CTAVSx9AD+tGW76uoZTIO3LnGxoKd2M40Z39oVkthlAIzC6rKDPigMpEAHNo5JHQHyrE4TsraXOttVMC3oCAEu97DI/eEmGXKoYDm28Cd3+0281nDJdCllS6BcUEjNbuI6MNCNZKx5xXneC4JiMRhW7i0okrogWWgRINtiCJcrB/CxJ+ExeEFVs55ylqaRcjB2fGPAF77Mh+LKQgdVznTKQx1Cn8MjYmnftPbDBb9p1uMU73MwyqwyqlxSPCYthSDlg+HWF1pcBhLlq+mHxHeWwbmXLlA8WdAyqxRtyirI02kxNF8a4ZYuXgynukL92zvGVGCLlJkgZGKvBEaLEEjWygk6ZJybV2TuExltgouNpakI6ZWuAHcgFbZYXDm0jMoB1M1X8TsM/gLlwDIbMzk7jSGyDSFOXmp1qyXi1y2iW8PeNy2AudktmA6lAMzQVOqrBA/ADJOpkxnFO9CpdyqyCWcu7li24AEquu66Rp6U8FXIs9+CusYS4VAtd3bKgA5mjN8RzZVGpOkknSPOlU64U3h/ABuOp8SQAcp2Ya6idD6jrXaLxxfcRZJrsVnZbTEMOts/7lP5Vo2NVvD8BkxGYbBXHzj/AI+lE38QAd68HLvKzoyNOVoKL6UzCXYuoejD70IcWCNDQB4vbzwrZ2EaKCeYG+25G5pFjlJNJCJM2fGeGB72lxrakxB1hiY+Lp8ufzoPEdn7Q724LfeXoYjvGMEiYUiQuuq6jTNQ+I7YLdDMbUZTkckHKSoEsI5QQSTpzpt7jVxoYNE8xpIPnvQ0ZIu2qFqSZLbw2KezYIyYd0fxqYCsoYFYyaTpEbeI7QKlfA2hevXGusy3lKPb3UBvig77liNdMxoFr5OpJNcN2juaw6wLCW1tpZDIpJUOc2UmZIzSRv1oh+JvyIX0H571Ud5SN6tXqYMuYgnUkn1NM7ygjeroehpFoLN2ud7QqkkwNT0FWuB7OYq7qth46sMo9fFE/KmUG+AqNgXe0s9avh/7Pbp1u3UTyUFj9YH3q5wvYbCpq5e4f7zQPZY+s1WPTyY6xSZ51mqxwXAMTd+Cw5HUjKPdoBr0rC4bD2f7K0i+aqJ996kucQ6VVdPFcsosPqYzBdgL7f2lxLY8pY+2g+tXOE7CYdNbjPcPmco9l1+tWd3iGwzanYUPiMdlUsdYp1CEexSOFegZhMBh7P8AZ2kB6hdf8x1ohsZ0FVVjFhlDDmKFwWMZnuAnQER9aLyJUkVWIuLuN2E6nYdagxOMyqWPKqvH3D3tszoNT6TT8bcD2jGxpHl5HWPgsLOIzAMNiAaF4fi2cvPI6fXT6VBw6+fgjZRHXYb+/wBKhtW2kFAxObUCd/MClc3sxlFbhGLuRfQkwACT7GpOKEPZkbEj86nxHCXZ5gAZSJJ6gj1qRMDbW0Ee5qDJK+p60VCTtA1LYZgsQSWtxGVdPOAJ+/0oPDW2Hd5Z1uk6TH4NTHTX3NWAxlm2zMq+JtCSeXptQmK7RqggFUHyFPo9WGMZSdRQfewBLu2glcoJ+VR4eylpQGcEidvWazWM7VA7Fm/rzqnxfaVjtA+v6Cj5UdePw7qMnavg3XEOJ2nUo6C4uhhgCCQQRIPQgH5ULf7QKujMqDp+grzjF8f63CfT/igDxWT4R/zWc2d8PBUt5v8Agsu1yJiL7u91jh+8VtMlvIAiIzyyln22OU9JgUNgbNsOHfDqJmLl0m8GybqHY/EOcEARz5BXMYYYsRABOvUarrrziqriFi43hliQMhTNnzahAyKhVSCYt5ogqU3MmqKcpRq6PM63pcXT5koq01e5e3Usl8/eFLcZVFqClu8ACsBeTjxT8UhhPhqW9h7bKRaw9zWIe40ZHUZrgk6EZQTBg6nypmA4fmt3mt2ItL4bhGbvEIymcoPxKzKQsZokSZJLWDXJ769dnPFzu10GXW3czRlIgiJjcchV8c7R5mSCTom4Jh7LFhcOR1kNnuBBIOywD8xB235UqpL9hCqDOiNl8QnNJGkgjNvodToSeVKr3fc5NLXYssDfzItwbMoOvmI99ay+IxzE71oOyNsmyEIOjaGNNZIH3+RFZe+sMw6E15Gla2i8VVhH7riL4yWbbMv4iNjPKTArX8G7KWLaKHthngZy2ssd4B0Cjaqfs7iAqAMzIc4yuNkIljmX8QIWOcdNTVlf7XzcOXILanLLB/EQfEwZQYjpGsTIrpUPKtI+/YsMfwHDwQLSrIHwqBt1EQdeRrH4LEXVvNZDAoruYEQBm5HfQt1NaLE8Wu4qwe4BW4Vn+HNw6TKiFmTECJIJ5cu9n+wWMNuFw2RmILXbzAQoIIREEuJIksROgAjWTp8tMNWgcXdK6WNbbA/syP8A3sQB5W1/8mP5VdYPsVgrW6G4Rzdif9IhfpXGsEnyTWKR5kgLGFBJ0gASfYVb4Lsri7uq2GUdXhfo2v0r03D9zaGW1bVB0VQPtTnx1UWCK5ZRYfUxuD/ZzcP9reVfJAW+pj7Vd4XsPg7erBrhH87fksA1YXcdrlzanWKGxeLyKW3imqEexSOJehY4W1Ys6WraJ/hUD7U9saeQqttX8wBGxE+9DcNxTM1wHXK2nzn9K36nCHWMtrmL1ALanYdaHxeKyqW6Car+K3IuWm2A1PpIpYq5mtkjYileR7odY+Amziw6hhsa41yguHvAydBpFV3bfEXbOH723KlXQExIALAa0FJtWPouVB/ED/EtnofpNPuX1uWiymVPMesU/HYc5kqt7GqpwKT1Yf6qTe2httKYfw+6fg6DT6b+9RJacsSisTm1ABPWJAq3W9ZtGRbAbqST96gxPaQKPiC/Sm/T2Vs0VJvyomvcJuMwOgEEEk061w62qZXuSZnw/Lr6Vn8X2pHIk/151VYrtQx2gfOftT6Yp2dOPoOpydq+DbpfsWjKrrESTOn25UPie0iqIlVHyFeb4ztKTvcJ9DH+2qu9x3oKKk+yO3H4N3nI9FxfasciW/rqaqcV2nY7QPXWsHe4rcbnH9edR4y3cTL3isuYBlzc1OxFHfuztx9B0uPlW/uafGdpJ3uE+h/Sqy9x3+Vdepqqti2bblrhFwFciRowO5mdI9P+GYXF90yvkV4/C4lToRqPr8qWkdMZY4J6I8Blzidxucen6muYmzcGUuDDjMpJ3B5ihxczEmAs6wNhOsDyp3D1Z5BdRA0ztA05Ceeu1Et+pWm+HyTWu6yMHYi5pkAEg7zPTb6io7bAGh7g8YPQH7VJjbyMZthgu3iIJkbmQBv6UAfqJSafrsWaW2C5l+IgdOcfzECoL3EkTW4wVuai5pomUDu8pNuZbMyTM6QRNEth+9sQBm8ERr4ivKRrBiK5geADwuid2+bOJibZ1GT+GqllIy6SIgxuafHJJbs+f8U6XJlzrQr2/Nw652oWFYnEXAQCpuN3StoPGpRQ7epInyqm4jxxLpTvEVbVokBbcyFICmCSdQACNhKindtMIbaWzFsRmyoqwTLywGpOUF5HSSOk5O5nb8POIrphpq0eDmhOE3GfKNVj8PbRge6722w0ykqQRGVu8DQQ4JbKQDGUwKVZezjrgXKH0H4TBUb7BgQDvtSrUxdjQ4q2+FupcZoUMoIzBgVcF40kEoc220qKHs8O/eMWbVs/FdKZsrZU1PxGNKAtcGvObhYgFEFxyxJbI0EfCCZgg5TB1FaDg2JTD3US5d750vWxbkhgA6rbbLqSCM58gbSkEzBk8ae/cNKzdcI/ZjZtgd9iXaDMIAgOhWDOadz0q6wHYnh2HJy2FYzJNwl5MzsxKj5AU+7ida42JpdW1FVBFvbxVu2MqKFA5AAD2FNbiJ5VRY28cjQSDBiP1rmGvnIsmdBr186R5N6HUNrLduISSubUbih8Zj8i5t9QPeqsPF4nqB7x0+X0qXHDMseY+9TlkdMdQVotBeoHheKZg2YyQxpuAvFl13EbVDg7bZwFUk5oMA6a6nTyNJKTtMZRW6Jsbdi8jTpGv2/Op8Yc1s+YH3FTYng11iD4QIMljEdPOp7eBtJbyXLkmNcvrOk0VCTbQNS2AeGXSfAR8I0joNNagS23enKCTmggAnczMD5+9WaYuxaMosnaSZ+m1D4ntNl5hR8hRWPZamMoyb8qC8Xwl2KnQDnJila4fbRMty4CdZy/lNZ3F9qh1J/rqap8T2oJmI95+1PUU7OrH4f1GRcV8G5TEYe0ZVZMRLGfptQXaLiK38LftEqua2wUGAC34d+cx7V57ie0Z5ufePtVdd40Tt/XvrRTdUkdsPCN7nL/AGelcS47h5BzsxHJBp8y0D2rP8N7RDD2RZRVMFjmaW3M7CB9axN3ibnn+f3oS7iWO5JoKG9nVDoengqdv3NfxHtSzElrnyGn0Wqi/wAd/l/T9TVSyp3RbvPHmjJG6wDmzT57RypmCxvdOHyI8T4bi5lOnMUdKLLJjgnpitgy7xZzzj+vOmY61dQjvQy5gGE8wdiKAa58vLpUmGw73FZpHgEnMwBjYBQTLHyFHg0uodr0JwbXdsS5FwEZVjQjmSZkH5VHhcb3bB8qvH4XAKnQjUGoLWXMC05ZExvHOCQdYp+JVMxNsN3c+HPEx5kaTQJucna9RXL0kmAJ1gbCeQ8qlwdh7ubxDwrPiYCQAAFWdzsIqW3avXkS2ElEkqQg/EZMvAnlueVFWOzF5okhfr9tPrWbQanJWlwVCxmk7DeOnOicaELE2wwtzpmMnbmYE+1aKx2YtjVmJ8hoPpr9aPw3DbKABUGnl+Z1pXIooU3bM1hu+cd1DG2ssvh0kxz9+dTW+zt11AMLr1np005da1IAp1C2N5Uq9/kqbPAFE5m36aUVheD2U2Qep1+pmjK7NALm3udRAOQqVKizU9XmK1C6n3Mz24wYuXbQzhcttm1gT4gIBYgA+HmarMNgVVMyKhKDN/EXR1XR2GYkA7EBYnVZOQmrztFhFu37YDIWygZSVJAzMQcrT56gDbfaqfF8Pa4GgEowESrO6sIgZdDCyzDMs5Qw/FXVjdwo+T67/syk/UdxHHYVgoclhAMA+JTHUDQEbjyXpSqHh9w4VWZrGbM7AsRmIYBCVAACgazoOYg0qVJruBzi3x8FOmBu3AM90BEgSXa4EGm/dhwgEDeNvKo+HHuMSA+UFWZDmiFYSASSDADASwgxMGrtrDOFUur+CVJcuwzrFwOlhQwY2x8LEzkIkiYrONcPYlbhYKQMjtcOU5kVcrwSWlrZttAkzmq5ynttu0HBP92R9DUJ0qbs3c73D2XBnNbUzrrmUGddedHDCWdC78thXM0XTKhjNLBWiwAUEmAPYAbe9W7YnDJsmb1P5UPf7SqggFbY8oFTcFadloRm9khg4HeLTAURuxjXX5/Sjf8ApdoLFy5rpOX8if0rOY7tavJi3pt7mqXF9qzyIHuftR0xVnZDw/qMlbV8G9t4nD2ZyLJO5YzMeW1DYrtPl2KqPkK80xXaZj+I+8faq2/xknb+vnRTfZHXDwlLecv9noeL7VA/iLf11NVGL7UHlHvP2rFfvlxzAljyAkn2oZ8QTuSaNPuzqh0vS4+1+5qMZ2kY/jPvH2/Wqy9xsnaq7GWAgQi4r5lDEKfgJ/C3nEVzD4tFW4Gth2YAKxJ8B5kCYM6b9K1Ius0YryRS9idsc7kAakmANySdgKjvs4JV8wYGCGkEHzB2oVbhBkGCNQehGxom4l10N9wSpbKXPNomPb8qwHmk5U3sSXLaC2rC5LknMkRlAOhzTrNScHxNtbh7y2LgZSoB5ExDDzGtB4NbZf8AilgmslACdpESY3plvRvIc6D4oTXez/EJn1NSWsI7o9xVlbcZzI0zGBpMnY7dKIuLdxGTwTkXICqx4RtJEA89T1rTdl+GC1hsd3oWWsEpmgkMq3BI6HxjbXes5UhJuenVXp/kyPDbAuXbaEMczqsLEnMVUROkyedd4jgzauOkGFYjWDHQEjQn0onhJFvEWHOirdtsfRXUn7URxK7nxDuNu8zD3FC9zKD1uP2BAt6+qW4LLbBCwuwO/i58tzyonD9mLzRMKPMyY+Wn1rX2m8IOmoB26ius5oamUUIraikw/Za2NXYnyGg+mv1qyw3C7Nv4UGnPn7mT9aImuzSj6vQ6DGwFImuTXRWFcmxRSilmqK5ikG7CjRkyWmq23nQV3iI5CfWoW4iYijQ6TLLvPamG+B6VUPjWPOoL1+BmZgB5kD70VEDlFK2y4fHLETQ17Hk7EgdKqbeLLz3avcjfIpIHq2ij3qG5iCPia2n/ANs59rYK+7iqxxSfY5sniPTY+ZJ+25e4m9kdTcyNba2vgN1E30a4cxmAuaMv4kMxoaavErZVwlo3VaAXyEhGb+yfvWFpbLSQQ2o05iq2zxtEKMqm6yPnBcBVgp3dy3kBbwuuWfH+H1nV2Lwuot7+K9soFujOqAWDI8TiGZ0bPJ1+G4ZAdRXTHHpSs+T6jqVlySce7fbsyhTtAcMXtHDspVsuRLxAXKIGbKhzMBAzTsAI0FKiuOcNDgB7tkX0bKS1zW7bZQ6XCVUCRmy6iTrqYpVTTB9jjeWS7mNx3aG5cBXKoXTQ+MeEQoyN/DEDTRBTOFY1jeXvHhWlM2wt5xlFxRsuUkGRyB60HYs5mVZAzECWMASYknkPOiX4aDaZw+bLE5EcqBqDmuFQo5dQZ36o0i9s9X/ZVxJnsmzdnvbRNt5MmVJiT6SJ6oaF7XcZNi7kkDfkTzI/Ks/2K4kbWJs3i3hxC91cPS9bgAnzaVPrdNFftUtnOj9QTPzH5k1z5Inp+GuLypSVrcr8R2kLA+Np5cv9tVd7jDHaqfPSD1LSj6NZ1FVFJBt3HMdT/U/+j7U2yWuMq5gCxAljAE9SdAK7ax91rRsAkoWz5YnxaQRzn9T1oFyQSDII0IPIisSl1EnywrFWyjlCQSDupkHoQeYI1qR8Ra7pVCMLoJJfNoRrC5eWka1HewyraVxdUsx1tiZUaiSSI5bDqKbw66ivmuWxcUA+EkiTGmqmdDQEeRsdhca9pg9tirCRIMbgg7eRruIs3FCu6sA8spYEZupBO+/1qO1hmY+EE+mp+lWlrhN+4AHnKohczbDoAJIFZumPGE5O0gDCWbZVy9zIQPCMs5m10JnwjbXWoE3mtHY7Mr+Nz6DT9TVhZ4ZZXZAfXX7zW1IqsLX1MzV5WvuXS2FnTLbWFECNANtI+9E4XgF5jqAo8zr9J6VpwY2AFKaXUxlGKoqLXZpB8bE+Q0/U1Y4fh1pNkGnM6/UzU1dLUB9VcKh01DxF4sXPQD3IH504tUHEyO4uTt4P960KMnq2ZnXeF00jX21qK1cJWes/nSe8PwqT8oqJ7r8wAPr71RIWUqnq/Y3ODb+Gn+BfsKkmquxxELbQRsi/YVFd4m3LSl0sXdlxmqN8Uo5iqK5jCdzUTYiNSYHnpTaDNpbsun4kBsJqC5xJuWlUg4irHKma438ttSx+ldd7vNVtf/K4DD1tLL/SqRxSfY5cnXdPj5kv23LG5iidyaguYiNSQB1JgVW3MQuzXnc/y2lCCfJ2l/8ATURxaAyli2D/ADXJuN888r/pFWj0z7nBl8bgtsav32D1x4YkW1e6RuLalvqNK69y5+Lurf8AjfMfmloMQR0MVW38bduaM7Efyj4R6L8I+QqNbBPL3qqwQXJ52XxnPLul7B1zFWhvcu3fJAtoe/jY/wCmpOG8Ys2s5OEtOTGUuSxXeSS5aTHSIImoLHCLjcj9vvRtngQGrECn8kdkedPqsk3bbfuVN+9duxnd3jaSTHpJ0+VJMG0jw+nM/KtpwvsjduAd3Ydx/MRlX/M0A1qOH/s4vH+0uW7Q6IC5/wDED60HlEUckuDzO1wi424Pz0qzw2Adbfdd4QpYsFXckwDB31yrpt4V6CvV8F2DwyfHnun+80D2SPrNXeD4fasiLVtLf+FQJ9SN6m8jY0eml3Z5Fw/sdiHEphnI6vCe2ciflSr2M0qXUx/6WJ8rAVoLnE0ZQbrszOgDd3oVVmKOviZlUlRMKiyD51RpBoq1j7iJkRoXMWI6yoUhgfCykAaEcqq42IpVyWvDODXjYxUKYtEOCfCy3LeshDqJtsx9QvSrztPiP3vBWr/4spzD+8GAcemhNV3YDi7DFFLhkXVCagRmQRbEDQDKCgA6irC9wF8Oro162MOXcopnNDAqNTAGm411E1HItqO/oZqOVPsYe9agKRzkfMf+xUK1f4LhWc5HOWDI9RuP66VY2OD2VGq5j5/1H0rmckj6h4bd3Rm+GXHRwySGGxXcHbSPWiv+j3rzl2Uy2pLaEnz5k1p7SqohVVfQfkKerzzil1MZYsa53KSx2XjW4/yA/M/pR9nhFhPw5j/e1++n0ogtXJobjppcIkUgCAABXc5qGaeDQoDm33HzXRTJrjYhRuQKNAslpUFc4mg2k0Pc4oTsAKOlhtlpmpj4hRzqmfGMedRG4TR0GtItrmPHKmDGqysrkAED3BB/KqS5jUBgsJ6DU+wp7Lcie6Kg87rLaB8xnMt8hVFhbIS67DiduS/yG3Ht8lJ9dKjN0Roqgen5mgLjgHxXx6WkJ+Ra7ljnqAaiN63ysl4Mzddmj0Ayj3BqsenZwZvG4f2q/gKbiCSFDZidgoLEnppTnF4b2+7B53WVD6hD4iPQUIeJXYyq+Qfy2wEGvUIAD8xQ62yeRP8AXlVVgiuTzcvi+WXFILe6APHfJOvhtJA8vG/iHyU0z94tjVbAJ/nusXPsYT3SlY4e7bA/IUbZ4A27QPU1TyRPOn1WSfLbA7nEbrLlzkLtlTwrH+FYX6UOlonl7/pWm4d2bNwxbR7p/uKT7wDFanhn7PMQ0Hu0sjrcYEx5Bcx9yKzyJcEU8kuEec2OG3G2Bjy/WrCx2eP4iB66/SvWcD+zm0Nbt13PRAEHprJ+oq/wHZvC2dUsJI/EwzN/maSKm8rHjgm+WePcL7KNcju7V255hSF/zbfWtTw39nl8/ELdkeZzMPkuh/zV6ZXKRzbLR6aKMpg+wFlf7W49w9B4FPyXxf6qvMBwWxZ/srKKesS3+Y6/WjppCltlY44x4R2lSpVhxU00jXDWMcNKlSrGPlhW5T8j+tcJjqPXUVc3ezOJGhtAnoHQn2zTVXiMI9s5WDIejAj6Grpp8M43a+pUSfuL6ZsiArmBZ1EgrmWBObURGka09buayrjVrLa9TauHX2cn/wDbRfB7i5QWCW8rBTcmCxbMyzFpmHwkTmUQBtvQqXE72S4Nu4CHgZci3Cc0qCYyN4gJ/CppW3wykKi1KJfYS5OQ/L3EUZNUPASwJtOIa28N/wDVuvTQ/IVcG+o3IFcU406PrsGZZMakTzXJoO7xJBtrQtzi3SgosqWk017yjcgVRXuIsedQG6TTKBi8fiCDzqC5xboKqGcD4iF9TFPsIziUR2H83wp83eFFMsdkJ9Rih9UkF3Mezbk1EbhNQmB8d20nkk3W+REWz/mqG5ibXS5d/wAbZVPU93bj/earHCzjyeK44/SrJ7mIVfiYDy5+29SjORItNESGeLan0a4RNAjiLj4AlrSP4agGOmYeM/NjULZnMksxO5O5+e9UWFdzz8vi2R/TSLG5cA+K+i+VpTcM+r5UjzBNDviLfK29z/5XJHyVMgHuaZZwTHYew1oyzwRzvp61TTCJ52TrMk+ZNg//AFS6JyMtoHlaUJ8iUAJ+ZNQ2kk8zV7hOAgkDVmOwUSfzn2rScN7CYh/hw+UdbpC/6T4vpQ1pcEbnLhGIt4In4R7CjrPBnI1+pr03Afs3P/dvgD+W2v8A5N//ADV/gexmEt/9rvD1uEt/p+H6UjyMK6eb5f8Ao8hwPZ0MQFDXG/ltqWPsAa0nDuwOIbawtsdbrR9BLD2r1SzZVBlRVUdFAA9hTxSubZWPTRXJjMD+zsf92+fS0oX/AFNM+wq8wXZHCW9RYVj1eX+jSPYVcinqKW2VWOK7HLaBRAAAHIaD2p9crtAoKuGlXDRMImmk0ia5QMdrorgp1YwqVKlRMNIrlPNNisYbSrtKsY8yDEkH+7+RoLHYdby3VuKHAUkTyMHUHcfKlSqEOUUnwzC8BwaXLuVxIgmJI5+RoHj7fxCkKFQlVAUDSeZAlvUyaVKu58nBj7Fhh3P7xaafE1iyWPUlEBJ/rmaWLPib1P3pUq5sn1I+m8M/437gZriUqVA75ElpaG4LcN2+iOSVJggeGd+awaVKnx8nldfJ7blp2hUYa9ksqqDxa5QW1A/GwLfWqTEYh3eXZmPViSfc60qVdUeDwXyziU5da7Sosk+AzD2hG1XOAwqESVBpUqnPg54/WWBQACBFbTsFwHD37ee7bDsJ3Jjf+UGPpSpVNfSdEPrNpYwlu14baKi9FAH2qalSqZ3DxXaVKsYVdpUqxjq1IKVKsYVKlSrGEa5SpUTDDSFKlQMOFdpUqxhUhSpUTCrhrtKsYbSpUqx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915566"/>
            <a:ext cx="29527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296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62</a:t>
            </a:fld>
            <a:endParaRPr lang="ru-RU"/>
          </a:p>
        </p:txBody>
      </p:sp>
      <p:sp>
        <p:nvSpPr>
          <p:cNvPr id="7" name="Объект 2"/>
          <p:cNvSpPr txBox="1">
            <a:spLocks/>
          </p:cNvSpPr>
          <p:nvPr/>
        </p:nvSpPr>
        <p:spPr>
          <a:xfrm>
            <a:off x="384643" y="659896"/>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2000" dirty="0"/>
              <a:t>F</a:t>
            </a:r>
            <a:r>
              <a:rPr lang="ru-RU" sz="2000" dirty="0" err="1"/>
              <a:t>loppy</a:t>
            </a:r>
            <a:r>
              <a:rPr lang="ru-RU" sz="2000" dirty="0"/>
              <a:t> </a:t>
            </a:r>
            <a:r>
              <a:rPr lang="ru-RU" sz="2000" dirty="0" err="1"/>
              <a:t>interfaces</a:t>
            </a:r>
            <a:r>
              <a:rPr lang="ru-RU" sz="2000" dirty="0"/>
              <a:t> </a:t>
            </a:r>
            <a:r>
              <a:rPr lang="ru-RU" sz="2000" dirty="0" err="1"/>
              <a:t>are</a:t>
            </a:r>
            <a:r>
              <a:rPr lang="ru-RU" sz="2000" dirty="0"/>
              <a:t> </a:t>
            </a:r>
            <a:r>
              <a:rPr lang="ru-RU" sz="2000" dirty="0" err="1"/>
              <a:t>easy</a:t>
            </a:r>
            <a:r>
              <a:rPr lang="ru-RU" sz="2000" dirty="0"/>
              <a:t> </a:t>
            </a:r>
            <a:r>
              <a:rPr lang="ru-RU" sz="2000" dirty="0" err="1"/>
              <a:t>to</a:t>
            </a:r>
            <a:r>
              <a:rPr lang="ru-RU" sz="2000" dirty="0"/>
              <a:t> </a:t>
            </a:r>
            <a:r>
              <a:rPr lang="ru-RU" sz="2000" dirty="0" err="1"/>
              <a:t>use</a:t>
            </a:r>
            <a:endParaRPr lang="en-US" sz="2000" dirty="0"/>
          </a:p>
          <a:p>
            <a:r>
              <a:rPr lang="ru-RU" sz="2000" dirty="0"/>
              <a:t>USB-FDD </a:t>
            </a:r>
            <a:r>
              <a:rPr lang="ru-RU" sz="2000" dirty="0" err="1"/>
              <a:t>work</a:t>
            </a:r>
            <a:r>
              <a:rPr lang="ru-RU" sz="2000" dirty="0"/>
              <a:t> </a:t>
            </a:r>
            <a:r>
              <a:rPr lang="ru-RU" sz="2000" dirty="0" err="1"/>
              <a:t>fine</a:t>
            </a:r>
            <a:r>
              <a:rPr lang="ru-RU" sz="2000" dirty="0"/>
              <a:t> </a:t>
            </a:r>
            <a:r>
              <a:rPr lang="ru-RU" sz="2000" dirty="0" err="1"/>
              <a:t>with</a:t>
            </a:r>
            <a:r>
              <a:rPr lang="ru-RU" sz="2000" dirty="0"/>
              <a:t> 1.44 MB </a:t>
            </a:r>
            <a:r>
              <a:rPr lang="ru-RU" sz="2000" dirty="0" err="1"/>
              <a:t>floppies</a:t>
            </a:r>
            <a:r>
              <a:rPr lang="ru-RU" sz="2000" dirty="0"/>
              <a:t>, </a:t>
            </a:r>
            <a:r>
              <a:rPr lang="ru-RU" sz="2000" dirty="0" err="1"/>
              <a:t>some</a:t>
            </a:r>
            <a:r>
              <a:rPr lang="ru-RU" sz="2000" dirty="0"/>
              <a:t> </a:t>
            </a:r>
            <a:r>
              <a:rPr lang="ru-RU" sz="2000" dirty="0" err="1"/>
              <a:t>can</a:t>
            </a:r>
            <a:r>
              <a:rPr lang="ru-RU" sz="2000" dirty="0"/>
              <a:t> </a:t>
            </a:r>
            <a:r>
              <a:rPr lang="ru-RU" sz="2000" dirty="0" err="1"/>
              <a:t>read</a:t>
            </a:r>
            <a:r>
              <a:rPr lang="ru-RU" sz="2000" dirty="0"/>
              <a:t> </a:t>
            </a:r>
            <a:r>
              <a:rPr lang="ru-RU" sz="2000" dirty="0" err="1"/>
              <a:t>and</a:t>
            </a:r>
            <a:r>
              <a:rPr lang="ru-RU" sz="2000" dirty="0"/>
              <a:t> </a:t>
            </a:r>
            <a:r>
              <a:rPr lang="ru-RU" sz="2000" dirty="0" err="1"/>
              <a:t>write</a:t>
            </a:r>
            <a:r>
              <a:rPr lang="ru-RU" sz="2000" dirty="0"/>
              <a:t> 720k </a:t>
            </a:r>
            <a:r>
              <a:rPr lang="ru-RU" sz="2000" dirty="0" err="1"/>
              <a:t>disks</a:t>
            </a:r>
            <a:endParaRPr lang="ru-RU" sz="2000" dirty="0"/>
          </a:p>
          <a:p>
            <a:r>
              <a:rPr lang="ru-RU" sz="2000" dirty="0"/>
              <a:t>3.5 </a:t>
            </a:r>
            <a:r>
              <a:rPr lang="ru-RU" sz="2000" dirty="0" err="1"/>
              <a:t>inch</a:t>
            </a:r>
            <a:r>
              <a:rPr lang="ru-RU" sz="2000" dirty="0"/>
              <a:t> </a:t>
            </a:r>
            <a:r>
              <a:rPr lang="ru-RU" sz="2000" dirty="0" err="1"/>
              <a:t>drives</a:t>
            </a:r>
            <a:r>
              <a:rPr lang="ru-RU" sz="2000" dirty="0"/>
              <a:t> </a:t>
            </a:r>
            <a:r>
              <a:rPr lang="ru-RU" sz="2000" dirty="0" err="1"/>
              <a:t>are</a:t>
            </a:r>
            <a:r>
              <a:rPr lang="ru-RU" sz="2000" dirty="0"/>
              <a:t> </a:t>
            </a:r>
            <a:r>
              <a:rPr lang="ru-RU" sz="2000" dirty="0" err="1"/>
              <a:t>dirt</a:t>
            </a:r>
            <a:r>
              <a:rPr lang="ru-RU" sz="2000" dirty="0"/>
              <a:t> </a:t>
            </a:r>
            <a:r>
              <a:rPr lang="ru-RU" sz="2000" dirty="0" err="1"/>
              <a:t>cheap</a:t>
            </a:r>
            <a:r>
              <a:rPr lang="ru-RU" sz="2000" dirty="0"/>
              <a:t>, </a:t>
            </a:r>
            <a:r>
              <a:rPr lang="ru-RU" sz="2000" dirty="0" err="1"/>
              <a:t>modern</a:t>
            </a:r>
            <a:r>
              <a:rPr lang="ru-RU" sz="2000" dirty="0"/>
              <a:t> </a:t>
            </a:r>
            <a:r>
              <a:rPr lang="ru-RU" sz="2000" dirty="0" err="1"/>
              <a:t>pc</a:t>
            </a:r>
            <a:r>
              <a:rPr lang="ru-RU" sz="2000" dirty="0"/>
              <a:t> (</a:t>
            </a:r>
            <a:r>
              <a:rPr lang="ru-RU" sz="2000" dirty="0" err="1"/>
              <a:t>from</a:t>
            </a:r>
            <a:r>
              <a:rPr lang="ru-RU" sz="2000" dirty="0"/>
              <a:t> 2010) </a:t>
            </a:r>
            <a:r>
              <a:rPr lang="ru-RU" sz="2000" dirty="0" err="1"/>
              <a:t>don’t</a:t>
            </a:r>
            <a:r>
              <a:rPr lang="ru-RU" sz="2000" dirty="0"/>
              <a:t> </a:t>
            </a:r>
            <a:r>
              <a:rPr lang="ru-RU" sz="2000" dirty="0" err="1"/>
              <a:t>support</a:t>
            </a:r>
            <a:r>
              <a:rPr lang="ru-RU" sz="2000" dirty="0"/>
              <a:t> </a:t>
            </a:r>
            <a:r>
              <a:rPr lang="ru-RU" sz="2000" dirty="0" err="1"/>
              <a:t>internal</a:t>
            </a:r>
            <a:r>
              <a:rPr lang="ru-RU" sz="2000" dirty="0"/>
              <a:t> </a:t>
            </a:r>
            <a:r>
              <a:rPr lang="ru-RU" sz="2000" dirty="0" err="1"/>
              <a:t>floppy</a:t>
            </a:r>
            <a:r>
              <a:rPr lang="ru-RU" sz="2000" dirty="0"/>
              <a:t> </a:t>
            </a:r>
            <a:r>
              <a:rPr lang="ru-RU" sz="2000" dirty="0" err="1"/>
              <a:t>drives</a:t>
            </a:r>
            <a:r>
              <a:rPr lang="ru-RU" sz="2000" dirty="0"/>
              <a:t>, </a:t>
            </a:r>
            <a:r>
              <a:rPr lang="ru-RU" sz="2000" dirty="0" err="1"/>
              <a:t>though</a:t>
            </a:r>
            <a:endParaRPr lang="ru-RU" sz="2000" dirty="0"/>
          </a:p>
          <a:p>
            <a:r>
              <a:rPr lang="ru-RU" sz="2000" dirty="0"/>
              <a:t>5.25 </a:t>
            </a:r>
            <a:r>
              <a:rPr lang="ru-RU" sz="2000" dirty="0" err="1"/>
              <a:t>are</a:t>
            </a:r>
            <a:r>
              <a:rPr lang="ru-RU" sz="2000" dirty="0"/>
              <a:t> </a:t>
            </a:r>
            <a:r>
              <a:rPr lang="ru-RU" sz="2000" dirty="0" err="1"/>
              <a:t>harder</a:t>
            </a:r>
            <a:r>
              <a:rPr lang="ru-RU" sz="2000" dirty="0"/>
              <a:t> </a:t>
            </a:r>
            <a:r>
              <a:rPr lang="ru-RU" sz="2000" dirty="0" err="1"/>
              <a:t>to</a:t>
            </a:r>
            <a:r>
              <a:rPr lang="ru-RU" sz="2000" dirty="0"/>
              <a:t> </a:t>
            </a:r>
            <a:r>
              <a:rPr lang="ru-RU" sz="2000" dirty="0" err="1"/>
              <a:t>find</a:t>
            </a:r>
            <a:r>
              <a:rPr lang="ru-RU" sz="2000" dirty="0"/>
              <a:t>, </a:t>
            </a:r>
            <a:r>
              <a:rPr lang="en-US" sz="2000" dirty="0" smtClean="0"/>
              <a:t>otherwise </a:t>
            </a:r>
            <a:r>
              <a:rPr lang="ru-RU" sz="2000" dirty="0" err="1" smtClean="0"/>
              <a:t>same</a:t>
            </a:r>
            <a:r>
              <a:rPr lang="ru-RU" sz="2000" dirty="0" smtClean="0"/>
              <a:t> </a:t>
            </a:r>
            <a:r>
              <a:rPr lang="ru-RU" sz="2000" dirty="0" err="1"/>
              <a:t>considerations</a:t>
            </a:r>
            <a:r>
              <a:rPr lang="ru-RU" sz="2000" dirty="0"/>
              <a:t> </a:t>
            </a:r>
            <a:r>
              <a:rPr lang="ru-RU" sz="2000" dirty="0" err="1"/>
              <a:t>as</a:t>
            </a:r>
            <a:r>
              <a:rPr lang="ru-RU" sz="2000" dirty="0"/>
              <a:t> </a:t>
            </a:r>
            <a:r>
              <a:rPr lang="ru-RU" sz="2000" dirty="0" err="1"/>
              <a:t>for</a:t>
            </a:r>
            <a:r>
              <a:rPr lang="ru-RU" sz="2000" dirty="0"/>
              <a:t> 3.5 </a:t>
            </a:r>
            <a:r>
              <a:rPr lang="ru-RU" sz="2000" dirty="0" err="1" smtClean="0"/>
              <a:t>inch</a:t>
            </a:r>
            <a:r>
              <a:rPr lang="en-US" sz="2000" dirty="0" smtClean="0"/>
              <a:t> apply</a:t>
            </a:r>
            <a:r>
              <a:rPr lang="ru-RU" sz="2000" dirty="0"/>
              <a:t>
</a:t>
            </a:r>
            <a:r>
              <a:rPr lang="ru-RU" sz="2000" dirty="0" err="1"/>
              <a:t>altetnatively</a:t>
            </a:r>
            <a:r>
              <a:rPr lang="ru-RU" sz="2000" dirty="0"/>
              <a:t>, </a:t>
            </a:r>
            <a:r>
              <a:rPr lang="ru-RU" sz="2000" dirty="0" err="1" smtClean="0"/>
              <a:t>you</a:t>
            </a:r>
            <a:r>
              <a:rPr lang="ru-RU" sz="2000" dirty="0" smtClean="0"/>
              <a:t> </a:t>
            </a:r>
            <a:r>
              <a:rPr lang="ru-RU" sz="2000" dirty="0" err="1"/>
              <a:t>can</a:t>
            </a:r>
            <a:r>
              <a:rPr lang="ru-RU" sz="2000" dirty="0"/>
              <a:t> </a:t>
            </a:r>
            <a:r>
              <a:rPr lang="ru-RU" sz="2000" dirty="0" err="1"/>
              <a:t>use</a:t>
            </a:r>
            <a:r>
              <a:rPr lang="ru-RU" sz="2000" dirty="0"/>
              <a:t> FDD </a:t>
            </a:r>
            <a:r>
              <a:rPr lang="ru-RU" sz="2000" dirty="0" err="1"/>
              <a:t>emulators</a:t>
            </a:r>
            <a:r>
              <a:rPr lang="ru-RU" sz="2000" dirty="0"/>
              <a:t> </a:t>
            </a:r>
            <a:r>
              <a:rPr lang="ru-RU" sz="2000" dirty="0" err="1"/>
              <a:t>like</a:t>
            </a:r>
            <a:r>
              <a:rPr lang="ru-RU" sz="2000" dirty="0"/>
              <a:t> </a:t>
            </a:r>
            <a:r>
              <a:rPr lang="ru-RU" sz="2000" dirty="0" err="1"/>
              <a:t>Gotek</a:t>
            </a:r>
            <a:r>
              <a:rPr lang="ru-RU" sz="2000" dirty="0"/>
              <a:t> (</a:t>
            </a:r>
            <a:r>
              <a:rPr lang="ru-RU" sz="2000" dirty="0" err="1"/>
              <a:t>preferably</a:t>
            </a:r>
            <a:r>
              <a:rPr lang="ru-RU" sz="2000" dirty="0"/>
              <a:t> </a:t>
            </a:r>
            <a:r>
              <a:rPr lang="ru-RU" sz="2000" dirty="0" err="1"/>
              <a:t>flashed</a:t>
            </a:r>
            <a:r>
              <a:rPr lang="ru-RU" sz="2000" dirty="0"/>
              <a:t> </a:t>
            </a:r>
            <a:r>
              <a:rPr lang="ru-RU" sz="2000" dirty="0" err="1"/>
              <a:t>with</a:t>
            </a:r>
            <a:r>
              <a:rPr lang="ru-RU" sz="2000" dirty="0"/>
              <a:t> </a:t>
            </a:r>
            <a:r>
              <a:rPr lang="ru-RU" sz="2000" dirty="0" err="1"/>
              <a:t>custom</a:t>
            </a:r>
            <a:r>
              <a:rPr lang="ru-RU" sz="2000" dirty="0"/>
              <a:t> </a:t>
            </a:r>
            <a:r>
              <a:rPr lang="ru-RU" sz="2000" dirty="0" err="1"/>
              <a:t>firmware</a:t>
            </a:r>
            <a:r>
              <a:rPr lang="ru-RU" sz="2000" dirty="0"/>
              <a:t> </a:t>
            </a:r>
            <a:r>
              <a:rPr lang="ru-RU" sz="2000" dirty="0" err="1"/>
              <a:t>like</a:t>
            </a:r>
            <a:r>
              <a:rPr lang="ru-RU" sz="2000" dirty="0"/>
              <a:t> </a:t>
            </a:r>
            <a:r>
              <a:rPr lang="ru-RU" sz="2000" dirty="0" err="1"/>
              <a:t>HxC</a:t>
            </a:r>
            <a:r>
              <a:rPr lang="ru-RU" sz="2000" dirty="0"/>
              <a:t> </a:t>
            </a:r>
            <a:r>
              <a:rPr lang="ru-RU" sz="2000" dirty="0" err="1"/>
              <a:t>or</a:t>
            </a:r>
            <a:r>
              <a:rPr lang="ru-RU" sz="2000" dirty="0"/>
              <a:t> </a:t>
            </a:r>
            <a:r>
              <a:rPr lang="ru-RU" sz="2000" dirty="0" err="1"/>
              <a:t>FlashFloppy</a:t>
            </a:r>
            <a:r>
              <a:rPr lang="ru-RU" sz="2000" dirty="0"/>
              <a:t>)</a:t>
            </a:r>
            <a:endParaRPr lang="en-US" sz="2000" dirty="0"/>
          </a:p>
        </p:txBody>
      </p:sp>
      <p:sp>
        <p:nvSpPr>
          <p:cNvPr id="3" name="AutoShape 2" descr="&amp;Vcy;&amp;ncy;&amp;iecy;&amp;shcy;&amp;ncy;&amp;icy;&amp;jcy; &amp;pcy;&amp;ocy;&amp;rcy;&amp;tcy;&amp;acy;&amp;tcy;&amp;icy;&amp;vcy;&amp;ncy;&amp;ycy;&amp;jcy; &amp;fcy;&amp;lcy;&amp;ocy;&amp;pcy;&amp;pcy;&amp;icy; USB 2.0 FLOPPY &amp;dcy;&amp;icy;&amp;scy;&amp;kcy;&amp;ocy;&amp;vcy;&amp;ocy;&amp;dcy; FDD 3.5&amp;quot; BUM-USB FDD  1.44Mb Black/&amp;chcy;&amp;iecy;&amp;rcy;&amp;ncy;&amp;ycy;&amp;jcy;, 1.44 &amp;Mcy;&amp;Bcy; &amp;dcy;&amp;icy;&amp;scy;&amp;kcy;&amp;iecy;&amp;tcy;&amp;ycy;, &amp;dcy;&amp;lcy;&amp;yacy; &amp;ncy;&amp;ocy;&amp;ucy;&amp;tcy;&amp;bcy;&amp;ucy;&amp;kcy;&amp;ocy;&amp;vcy; &amp;icy; &amp;Pcy;&amp;Kcy; — &amp;kcy;&amp;ucy;&amp;pcy;&amp;icy;&amp;tcy;&amp;softcy; &amp;vcy;  &amp;icy;&amp;ncy;&amp;tcy;&amp;iecy;&amp;rcy;&amp;ncy;&amp;iecy;&amp;tcy;-&amp;mcy;&amp;acy;&amp;gcy;&amp;acy;&amp;zcy;&amp;icy;&amp;ncy;&amp;iecy; OZON &amp;scy; &amp;bcy;&amp;ycy;&amp;scy;&amp;tcy;&amp;rcy;&amp;ocy;&amp;jcy; &amp;dcy;&amp;ocy;&amp;scy;&amp;tcy;&amp;acy;&amp;vcy;&amp;kcy;&amp;ocy;&amp;jc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818" y="549916"/>
            <a:ext cx="2544452"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amp;Kcy;&amp;ucy;&amp;pcy;&amp;icy;&amp;tcy;&amp;softcy; Original Gotek SFR1M44-U100K 3.5&amp;quot; Floppy Disk Drive to USB Emulator  Simulation 1.44M Floppy Drive Emulator For Yamaha PSR KORG &amp;vcy;  &amp;icy;&amp;ncy;&amp;tcy;&amp;iecy;&amp;rcy;&amp;ncy;&amp;iecy;&amp;tcy;-&amp;mcy;&amp;acy;&amp;gcy;&amp;acy;&amp;zcy;&amp;icy;&amp;ncy;&amp;iecy; Green Point Store &amp;pcy;&amp;ocy; &amp;tscy;&amp;iecy;&amp;ncy;&amp;iecy; 1796.43 &amp;rcy;&amp;ucy;&amp;bcy; &amp;scy; &amp;dcy;&amp;ocy;&amp;scy;&amp;tcy;&amp;acy;&amp;vcy;&amp;kcy;&amp;ocy;&amp;jcy;:  &amp;khcy;&amp;acy;&amp;rcy;&amp;acy;&amp;kcy;&amp;tcy;&amp;iecy;&amp;rcy;&amp;icy;&amp;scy;&amp;tcy;&amp;icy;&amp;kcy;&amp;ic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73" t="18581" r="1755" b="23508"/>
          <a:stretch/>
        </p:blipFill>
        <p:spPr bwMode="auto">
          <a:xfrm>
            <a:off x="6172272" y="2643758"/>
            <a:ext cx="2861041"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53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63</a:t>
            </a:fld>
            <a:endParaRPr lang="ru-RU" dirty="0"/>
          </a:p>
        </p:txBody>
      </p:sp>
      <p:sp>
        <p:nvSpPr>
          <p:cNvPr id="7" name="Объект 2"/>
          <p:cNvSpPr txBox="1">
            <a:spLocks/>
          </p:cNvSpPr>
          <p:nvPr/>
        </p:nvSpPr>
        <p:spPr>
          <a:xfrm>
            <a:off x="384643" y="659896"/>
            <a:ext cx="5699525" cy="42161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I</a:t>
            </a:r>
            <a:r>
              <a:rPr lang="ru-RU" sz="1600" dirty="0" err="1"/>
              <a:t>nterfacing</a:t>
            </a:r>
            <a:r>
              <a:rPr lang="ru-RU" sz="1600" dirty="0"/>
              <a:t> </a:t>
            </a:r>
            <a:r>
              <a:rPr lang="ru-RU" sz="1600" dirty="0" err="1"/>
              <a:t>with</a:t>
            </a:r>
            <a:r>
              <a:rPr lang="ru-RU" sz="1600" dirty="0"/>
              <a:t> </a:t>
            </a:r>
            <a:r>
              <a:rPr lang="ru-RU" sz="1600" dirty="0" err="1"/>
              <a:t>hard</a:t>
            </a:r>
            <a:r>
              <a:rPr lang="ru-RU" sz="1600" dirty="0"/>
              <a:t> </a:t>
            </a:r>
            <a:r>
              <a:rPr lang="ru-RU" sz="1600" dirty="0" err="1"/>
              <a:t>disks</a:t>
            </a:r>
            <a:r>
              <a:rPr lang="ru-RU" sz="1600" dirty="0"/>
              <a:t> </a:t>
            </a:r>
            <a:r>
              <a:rPr lang="ru-RU" sz="1600" dirty="0" err="1"/>
              <a:t>is</a:t>
            </a:r>
            <a:r>
              <a:rPr lang="ru-RU" sz="1600" dirty="0"/>
              <a:t> </a:t>
            </a:r>
            <a:r>
              <a:rPr lang="ru-RU" sz="1600" dirty="0" err="1"/>
              <a:t>also</a:t>
            </a:r>
            <a:r>
              <a:rPr lang="ru-RU" sz="1600" dirty="0"/>
              <a:t> </a:t>
            </a:r>
            <a:r>
              <a:rPr lang="ru-RU" sz="1600" dirty="0" err="1"/>
              <a:t>relatively</a:t>
            </a:r>
            <a:r>
              <a:rPr lang="ru-RU" sz="1600" dirty="0"/>
              <a:t> </a:t>
            </a:r>
            <a:r>
              <a:rPr lang="ru-RU" sz="1600" dirty="0" err="1"/>
              <a:t>easy</a:t>
            </a:r>
            <a:endParaRPr lang="ru-RU" sz="1600" dirty="0"/>
          </a:p>
          <a:p>
            <a:r>
              <a:rPr lang="af-ZA" sz="1400" dirty="0" smtClean="0"/>
              <a:t>F</a:t>
            </a:r>
            <a:r>
              <a:rPr lang="ru-RU" sz="1400" dirty="0" err="1" smtClean="0"/>
              <a:t>or</a:t>
            </a:r>
            <a:r>
              <a:rPr lang="ru-RU" sz="1400" dirty="0" smtClean="0"/>
              <a:t> PC/XT</a:t>
            </a:r>
            <a:r>
              <a:rPr lang="ru-RU" sz="1400" dirty="0"/>
              <a:t>, XT-IDE </a:t>
            </a:r>
            <a:r>
              <a:rPr lang="ru-RU" sz="1400" dirty="0" err="1"/>
              <a:t>controller</a:t>
            </a:r>
            <a:r>
              <a:rPr lang="ru-RU" sz="1400" dirty="0"/>
              <a:t> </a:t>
            </a:r>
            <a:r>
              <a:rPr lang="ru-RU" sz="1400" dirty="0" err="1"/>
              <a:t>provides</a:t>
            </a:r>
            <a:r>
              <a:rPr lang="ru-RU" sz="1400" dirty="0"/>
              <a:t> </a:t>
            </a:r>
            <a:r>
              <a:rPr lang="ru-RU" sz="1400" dirty="0" err="1"/>
              <a:t>full</a:t>
            </a:r>
            <a:r>
              <a:rPr lang="ru-RU" sz="1400" dirty="0"/>
              <a:t> IDE </a:t>
            </a:r>
            <a:r>
              <a:rPr lang="ru-RU" sz="1400" dirty="0" err="1"/>
              <a:t>interface</a:t>
            </a:r>
            <a:r>
              <a:rPr lang="ru-RU" sz="1400" dirty="0"/>
              <a:t>, </a:t>
            </a:r>
            <a:r>
              <a:rPr lang="ru-RU" sz="1400" dirty="0" err="1"/>
              <a:t>supporting</a:t>
            </a:r>
            <a:r>
              <a:rPr lang="ru-RU" sz="1400" dirty="0"/>
              <a:t> </a:t>
            </a:r>
            <a:r>
              <a:rPr lang="ru-RU" sz="1400" dirty="0" err="1"/>
              <a:t>up</a:t>
            </a:r>
            <a:r>
              <a:rPr lang="ru-RU" sz="1400" dirty="0"/>
              <a:t> </a:t>
            </a:r>
            <a:r>
              <a:rPr lang="ru-RU" sz="1400" dirty="0" err="1"/>
              <a:t>to</a:t>
            </a:r>
            <a:r>
              <a:rPr lang="ru-RU" sz="1400" dirty="0"/>
              <a:t> 2 </a:t>
            </a:r>
            <a:r>
              <a:rPr lang="ru-RU" sz="1400" dirty="0" err="1"/>
              <a:t>or</a:t>
            </a:r>
            <a:r>
              <a:rPr lang="ru-RU" sz="1400" dirty="0"/>
              <a:t> 4 </a:t>
            </a:r>
            <a:r>
              <a:rPr lang="ru-RU" sz="1400" dirty="0" err="1"/>
              <a:t>drives</a:t>
            </a:r>
            <a:endParaRPr lang="ru-RU" sz="1400" dirty="0"/>
          </a:p>
          <a:p>
            <a:r>
              <a:rPr lang="af-ZA" sz="1400" dirty="0"/>
              <a:t>F</a:t>
            </a:r>
            <a:r>
              <a:rPr lang="ru-RU" sz="1400" dirty="0" err="1"/>
              <a:t>or</a:t>
            </a:r>
            <a:r>
              <a:rPr lang="ru-RU" sz="1400" dirty="0"/>
              <a:t> AT </a:t>
            </a:r>
            <a:r>
              <a:rPr lang="ru-RU" sz="1400" dirty="0" err="1"/>
              <a:t>and</a:t>
            </a:r>
            <a:r>
              <a:rPr lang="ru-RU" sz="1400" dirty="0"/>
              <a:t> </a:t>
            </a:r>
            <a:r>
              <a:rPr lang="ru-RU" sz="1400" dirty="0" err="1"/>
              <a:t>better</a:t>
            </a:r>
            <a:r>
              <a:rPr lang="ru-RU" sz="1400" dirty="0"/>
              <a:t> </a:t>
            </a:r>
            <a:r>
              <a:rPr lang="ru-RU" sz="1400" dirty="0" err="1"/>
              <a:t>class</a:t>
            </a:r>
            <a:r>
              <a:rPr lang="ru-RU" sz="1400" dirty="0"/>
              <a:t> </a:t>
            </a:r>
            <a:r>
              <a:rPr lang="ru-RU" sz="1400" dirty="0" err="1"/>
              <a:t>machines</a:t>
            </a:r>
            <a:r>
              <a:rPr lang="ru-RU" sz="1400" dirty="0"/>
              <a:t>, </a:t>
            </a:r>
            <a:r>
              <a:rPr lang="ru-RU" sz="1400" dirty="0" err="1"/>
              <a:t>all</a:t>
            </a:r>
            <a:r>
              <a:rPr lang="ru-RU" sz="1400" dirty="0"/>
              <a:t> </a:t>
            </a:r>
            <a:r>
              <a:rPr lang="ru-RU" sz="1400" dirty="0" err="1"/>
              <a:t>you</a:t>
            </a:r>
            <a:r>
              <a:rPr lang="ru-RU" sz="1400" dirty="0"/>
              <a:t> </a:t>
            </a:r>
            <a:r>
              <a:rPr lang="ru-RU" sz="1400" dirty="0" err="1"/>
              <a:t>need</a:t>
            </a:r>
            <a:r>
              <a:rPr lang="ru-RU" sz="1400" dirty="0"/>
              <a:t> </a:t>
            </a:r>
            <a:r>
              <a:rPr lang="ru-RU" sz="1400" dirty="0" err="1"/>
              <a:t>is</a:t>
            </a:r>
            <a:r>
              <a:rPr lang="ru-RU" sz="1400" dirty="0"/>
              <a:t> </a:t>
            </a:r>
            <a:r>
              <a:rPr lang="ru-RU" sz="1400" dirty="0" err="1"/>
              <a:t>cheap</a:t>
            </a:r>
            <a:r>
              <a:rPr lang="ru-RU" sz="1400" dirty="0"/>
              <a:t> I/O </a:t>
            </a:r>
            <a:r>
              <a:rPr lang="ru-RU" sz="1400" dirty="0" err="1"/>
              <a:t>multi</a:t>
            </a:r>
            <a:r>
              <a:rPr lang="ru-RU" sz="1400" dirty="0"/>
              <a:t> </a:t>
            </a:r>
            <a:r>
              <a:rPr lang="ru-RU" sz="1400" dirty="0" err="1"/>
              <a:t>controller</a:t>
            </a:r>
            <a:r>
              <a:rPr lang="ru-RU" sz="1400" dirty="0"/>
              <a:t> (</a:t>
            </a:r>
            <a:r>
              <a:rPr lang="ru-RU" sz="1400" dirty="0" err="1"/>
              <a:t>preferably</a:t>
            </a:r>
            <a:r>
              <a:rPr lang="ru-RU" sz="1400" dirty="0"/>
              <a:t> </a:t>
            </a:r>
            <a:r>
              <a:rPr lang="ru-RU" sz="1400" dirty="0" err="1"/>
              <a:t>buffered</a:t>
            </a:r>
            <a:r>
              <a:rPr lang="ru-RU" sz="1400" dirty="0"/>
              <a:t>)</a:t>
            </a:r>
          </a:p>
          <a:p>
            <a:r>
              <a:rPr lang="ru-RU" sz="1400" dirty="0" err="1"/>
              <a:t>Late</a:t>
            </a:r>
            <a:r>
              <a:rPr lang="ru-RU" sz="1400" dirty="0"/>
              <a:t> 486 </a:t>
            </a:r>
            <a:r>
              <a:rPr lang="ru-RU" sz="1400" dirty="0" err="1"/>
              <a:t>and</a:t>
            </a:r>
            <a:r>
              <a:rPr lang="ru-RU" sz="1400" dirty="0"/>
              <a:t> </a:t>
            </a:r>
            <a:r>
              <a:rPr lang="ru-RU" sz="1400" dirty="0" err="1"/>
              <a:t>newer</a:t>
            </a:r>
            <a:r>
              <a:rPr lang="ru-RU" sz="1400" dirty="0"/>
              <a:t> </a:t>
            </a:r>
            <a:r>
              <a:rPr lang="ru-RU" sz="1400" dirty="0" err="1"/>
              <a:t>machines</a:t>
            </a:r>
            <a:r>
              <a:rPr lang="ru-RU" sz="1400" dirty="0"/>
              <a:t> </a:t>
            </a:r>
            <a:r>
              <a:rPr lang="ru-RU" sz="1400" dirty="0" err="1"/>
              <a:t>are</a:t>
            </a:r>
            <a:r>
              <a:rPr lang="ru-RU" sz="1400" dirty="0"/>
              <a:t> </a:t>
            </a:r>
            <a:r>
              <a:rPr lang="ru-RU" sz="1400" dirty="0" err="1"/>
              <a:t>equipped</a:t>
            </a:r>
            <a:r>
              <a:rPr lang="ru-RU" sz="1400" dirty="0"/>
              <a:t> </a:t>
            </a:r>
            <a:r>
              <a:rPr lang="ru-RU" sz="1400" dirty="0" err="1"/>
              <a:t>with</a:t>
            </a:r>
            <a:r>
              <a:rPr lang="ru-RU" sz="1400" dirty="0"/>
              <a:t> </a:t>
            </a:r>
            <a:r>
              <a:rPr lang="ru-RU" sz="1400" dirty="0" err="1"/>
              <a:t>built-in</a:t>
            </a:r>
            <a:r>
              <a:rPr lang="ru-RU" sz="1400" dirty="0"/>
              <a:t> IDE </a:t>
            </a:r>
            <a:r>
              <a:rPr lang="ru-RU" sz="1400" dirty="0" err="1"/>
              <a:t>controllers</a:t>
            </a:r>
            <a:endParaRPr lang="ru-RU" sz="1400" dirty="0"/>
          </a:p>
          <a:p>
            <a:r>
              <a:rPr lang="af-ZA" sz="1600" dirty="0"/>
              <a:t>A</a:t>
            </a:r>
            <a:r>
              <a:rPr lang="ru-RU" sz="1600" dirty="0" err="1"/>
              <a:t>lternatively</a:t>
            </a:r>
            <a:r>
              <a:rPr lang="ru-RU" sz="1600" dirty="0"/>
              <a:t>, </a:t>
            </a:r>
            <a:r>
              <a:rPr lang="ru-RU" sz="1600" dirty="0" err="1"/>
              <a:t>discrete</a:t>
            </a:r>
            <a:r>
              <a:rPr lang="ru-RU" sz="1600" dirty="0"/>
              <a:t> PCI-SATA </a:t>
            </a:r>
            <a:r>
              <a:rPr lang="ru-RU" sz="1600" dirty="0" err="1"/>
              <a:t>or</a:t>
            </a:r>
            <a:r>
              <a:rPr lang="ru-RU" sz="1600" dirty="0"/>
              <a:t> ISA/PCI-SCSI </a:t>
            </a:r>
            <a:r>
              <a:rPr lang="ru-RU" sz="1600" dirty="0" err="1"/>
              <a:t>controllers</a:t>
            </a:r>
            <a:r>
              <a:rPr lang="ru-RU" sz="1600" dirty="0"/>
              <a:t> </a:t>
            </a:r>
            <a:r>
              <a:rPr lang="ru-RU" sz="1600" dirty="0" err="1"/>
              <a:t>can</a:t>
            </a:r>
            <a:r>
              <a:rPr lang="ru-RU" sz="1600" dirty="0"/>
              <a:t> </a:t>
            </a:r>
            <a:r>
              <a:rPr lang="ru-RU" sz="1600" dirty="0" err="1"/>
              <a:t>be</a:t>
            </a:r>
            <a:r>
              <a:rPr lang="ru-RU" sz="1600" dirty="0"/>
              <a:t> </a:t>
            </a:r>
            <a:r>
              <a:rPr lang="ru-RU" sz="1600" dirty="0" err="1"/>
              <a:t>used</a:t>
            </a:r>
            <a:r>
              <a:rPr lang="ru-RU" sz="1600" dirty="0"/>
              <a:t> </a:t>
            </a:r>
            <a:r>
              <a:rPr lang="ru-RU" sz="1600" dirty="0" err="1"/>
              <a:t>with</a:t>
            </a:r>
            <a:r>
              <a:rPr lang="ru-RU" sz="1600" dirty="0"/>
              <a:t> </a:t>
            </a:r>
            <a:r>
              <a:rPr lang="ru-RU" sz="1600" dirty="0" err="1"/>
              <a:t>corresponding</a:t>
            </a:r>
            <a:r>
              <a:rPr lang="ru-RU" sz="1600" dirty="0"/>
              <a:t> </a:t>
            </a:r>
            <a:r>
              <a:rPr lang="ru-RU" sz="1600" dirty="0" err="1"/>
              <a:t>drives</a:t>
            </a:r>
            <a:endParaRPr lang="ru-RU" sz="1600" dirty="0"/>
          </a:p>
          <a:p>
            <a:pPr marL="0" indent="0">
              <a:buNone/>
            </a:pPr>
            <a:r>
              <a:rPr lang="ru-RU" sz="1600" dirty="0" err="1"/>
              <a:t>Instead</a:t>
            </a:r>
            <a:r>
              <a:rPr lang="ru-RU" sz="1600" dirty="0"/>
              <a:t> </a:t>
            </a:r>
            <a:r>
              <a:rPr lang="ru-RU" sz="1600" dirty="0" err="1"/>
              <a:t>of</a:t>
            </a:r>
            <a:r>
              <a:rPr lang="ru-RU" sz="1600" dirty="0"/>
              <a:t> </a:t>
            </a:r>
            <a:r>
              <a:rPr lang="ru-RU" sz="1600" dirty="0" err="1"/>
              <a:t>noisy</a:t>
            </a:r>
            <a:r>
              <a:rPr lang="ru-RU" sz="1600" dirty="0"/>
              <a:t> </a:t>
            </a:r>
            <a:r>
              <a:rPr lang="ru-RU" sz="1600" dirty="0" err="1"/>
              <a:t>old</a:t>
            </a:r>
            <a:r>
              <a:rPr lang="ru-RU" sz="1600" dirty="0"/>
              <a:t> HDD, </a:t>
            </a:r>
            <a:r>
              <a:rPr lang="ru-RU" sz="1600" dirty="0" err="1"/>
              <a:t>you</a:t>
            </a:r>
            <a:r>
              <a:rPr lang="ru-RU" sz="1600" dirty="0"/>
              <a:t> </a:t>
            </a:r>
            <a:r>
              <a:rPr lang="ru-RU" sz="1600" dirty="0" err="1"/>
              <a:t>can</a:t>
            </a:r>
            <a:r>
              <a:rPr lang="ru-RU" sz="1600" dirty="0"/>
              <a:t> </a:t>
            </a:r>
            <a:r>
              <a:rPr lang="ru-RU" sz="1600" dirty="0" err="1"/>
              <a:t>opt</a:t>
            </a:r>
            <a:r>
              <a:rPr lang="ru-RU" sz="1600" dirty="0"/>
              <a:t> </a:t>
            </a:r>
            <a:r>
              <a:rPr lang="ru-RU" sz="1600" dirty="0" err="1"/>
              <a:t>for</a:t>
            </a:r>
            <a:r>
              <a:rPr lang="ru-RU" sz="1600" dirty="0"/>
              <a:t> SD-IDE, CF-IDE </a:t>
            </a:r>
            <a:r>
              <a:rPr lang="ru-RU" sz="1600" dirty="0" err="1"/>
              <a:t>converter</a:t>
            </a:r>
            <a:r>
              <a:rPr lang="ru-RU" sz="1600" dirty="0"/>
              <a:t> </a:t>
            </a:r>
            <a:r>
              <a:rPr lang="ru-RU" sz="1600" dirty="0" err="1"/>
              <a:t>or</a:t>
            </a:r>
            <a:r>
              <a:rPr lang="ru-RU" sz="1600" dirty="0"/>
              <a:t> </a:t>
            </a:r>
            <a:r>
              <a:rPr lang="ru-RU" sz="1600" dirty="0" err="1"/>
              <a:t>even</a:t>
            </a:r>
            <a:r>
              <a:rPr lang="ru-RU" sz="1600" dirty="0"/>
              <a:t> IDE-SATA </a:t>
            </a:r>
            <a:r>
              <a:rPr lang="ru-RU" sz="1600" dirty="0" err="1"/>
              <a:t>with</a:t>
            </a:r>
            <a:r>
              <a:rPr lang="ru-RU" sz="1600" dirty="0"/>
              <a:t> SSD (</a:t>
            </a:r>
            <a:r>
              <a:rPr lang="ru-RU" sz="1600" dirty="0" err="1"/>
              <a:t>like</a:t>
            </a:r>
            <a:r>
              <a:rPr lang="ru-RU" sz="1600" dirty="0"/>
              <a:t> </a:t>
            </a:r>
            <a:r>
              <a:rPr lang="en-US" sz="1600" dirty="0" smtClean="0"/>
              <a:t>I did </a:t>
            </a:r>
            <a:r>
              <a:rPr lang="ru-RU" sz="1600" dirty="0" err="1" smtClean="0"/>
              <a:t>on</a:t>
            </a:r>
            <a:r>
              <a:rPr lang="ru-RU" sz="1600" dirty="0" smtClean="0"/>
              <a:t> </a:t>
            </a:r>
            <a:r>
              <a:rPr lang="ru-RU" sz="1600" dirty="0" err="1"/>
              <a:t>my</a:t>
            </a:r>
            <a:r>
              <a:rPr lang="ru-RU" sz="1600" dirty="0"/>
              <a:t> P3 </a:t>
            </a:r>
            <a:r>
              <a:rPr lang="ru-RU" sz="1600" dirty="0" err="1"/>
              <a:t>class</a:t>
            </a:r>
            <a:r>
              <a:rPr lang="ru-RU" sz="1600" dirty="0"/>
              <a:t> </a:t>
            </a:r>
            <a:r>
              <a:rPr lang="ru-RU" sz="1600" dirty="0" err="1"/>
              <a:t>machine</a:t>
            </a:r>
            <a:r>
              <a:rPr lang="ru-RU" sz="1600" dirty="0"/>
              <a:t> </a:t>
            </a:r>
            <a:r>
              <a:rPr lang="ru-RU" sz="1600" dirty="0">
                <a:sym typeface="Wingdings" pitchFamily="2" charset="2"/>
              </a:rPr>
              <a:t>:)</a:t>
            </a:r>
          </a:p>
          <a:p>
            <a:r>
              <a:rPr lang="ru-RU" sz="1600" dirty="0" smtClean="0">
                <a:sym typeface="Wingdings" pitchFamily="2" charset="2"/>
              </a:rPr>
              <a:t>ATAPI </a:t>
            </a:r>
            <a:r>
              <a:rPr lang="ru-RU" sz="1600" dirty="0" err="1" smtClean="0">
                <a:sym typeface="Wingdings" pitchFamily="2" charset="2"/>
              </a:rPr>
              <a:t>emulators</a:t>
            </a:r>
            <a:r>
              <a:rPr lang="en-US" sz="1600" dirty="0" smtClean="0">
                <a:sym typeface="Wingdings" pitchFamily="2" charset="2"/>
              </a:rPr>
              <a:t> available</a:t>
            </a:r>
            <a:r>
              <a:rPr lang="ru-RU" sz="1600" dirty="0" smtClean="0">
                <a:sym typeface="Wingdings" pitchFamily="2" charset="2"/>
              </a:rPr>
              <a:t>, </a:t>
            </a:r>
            <a:r>
              <a:rPr lang="ru-RU" sz="1600" dirty="0" err="1">
                <a:sym typeface="Wingdings" pitchFamily="2" charset="2"/>
              </a:rPr>
              <a:t>emulating</a:t>
            </a:r>
            <a:r>
              <a:rPr lang="ru-RU" sz="1600" dirty="0">
                <a:sym typeface="Wingdings" pitchFamily="2" charset="2"/>
              </a:rPr>
              <a:t> CD/DVD </a:t>
            </a:r>
            <a:r>
              <a:rPr lang="ru-RU" sz="1600" dirty="0" err="1">
                <a:sym typeface="Wingdings" pitchFamily="2" charset="2"/>
              </a:rPr>
              <a:t>drives</a:t>
            </a:r>
            <a:r>
              <a:rPr lang="ru-RU" sz="1600" dirty="0">
                <a:sym typeface="Wingdings" pitchFamily="2" charset="2"/>
              </a:rPr>
              <a:t> </a:t>
            </a:r>
            <a:r>
              <a:rPr lang="ru-RU" sz="1600" dirty="0" err="1">
                <a:sym typeface="Wingdings" pitchFamily="2" charset="2"/>
              </a:rPr>
              <a:t>from</a:t>
            </a:r>
            <a:r>
              <a:rPr lang="ru-RU" sz="1600" dirty="0">
                <a:sym typeface="Wingdings" pitchFamily="2" charset="2"/>
              </a:rPr>
              <a:t> SD </a:t>
            </a:r>
            <a:r>
              <a:rPr lang="ru-RU" sz="1600" dirty="0" err="1">
                <a:sym typeface="Wingdings" pitchFamily="2" charset="2"/>
              </a:rPr>
              <a:t>or</a:t>
            </a:r>
            <a:r>
              <a:rPr lang="ru-RU" sz="1600" dirty="0">
                <a:sym typeface="Wingdings" pitchFamily="2" charset="2"/>
              </a:rPr>
              <a:t> USB </a:t>
            </a:r>
            <a:r>
              <a:rPr lang="ru-RU" sz="1600" dirty="0" err="1" smtClean="0">
                <a:sym typeface="Wingdings" pitchFamily="2" charset="2"/>
              </a:rPr>
              <a:t>flash</a:t>
            </a:r>
            <a:endParaRPr lang="en-US" sz="1600" dirty="0" smtClean="0">
              <a:sym typeface="Wingdings" pitchFamily="2" charset="2"/>
            </a:endParaRPr>
          </a:p>
          <a:p>
            <a:pPr lvl="1"/>
            <a:r>
              <a:rPr lang="ru-RU" sz="1200" dirty="0" err="1" smtClean="0">
                <a:sym typeface="Wingdings" pitchFamily="2" charset="2"/>
              </a:rPr>
              <a:t>unfortunately</a:t>
            </a:r>
            <a:r>
              <a:rPr lang="ru-RU" sz="1200" dirty="0" smtClean="0">
                <a:sym typeface="Wingdings" pitchFamily="2" charset="2"/>
              </a:rPr>
              <a:t> </a:t>
            </a:r>
            <a:r>
              <a:rPr lang="ru-RU" sz="1200" dirty="0" err="1">
                <a:sym typeface="Wingdings" pitchFamily="2" charset="2"/>
              </a:rPr>
              <a:t>they</a:t>
            </a:r>
            <a:r>
              <a:rPr lang="ru-RU" sz="1200" dirty="0">
                <a:sym typeface="Wingdings" pitchFamily="2" charset="2"/>
              </a:rPr>
              <a:t> </a:t>
            </a:r>
            <a:r>
              <a:rPr lang="ru-RU" sz="1200" dirty="0" err="1">
                <a:sym typeface="Wingdings" pitchFamily="2" charset="2"/>
              </a:rPr>
              <a:t>are</a:t>
            </a:r>
            <a:r>
              <a:rPr lang="ru-RU" sz="1200" dirty="0">
                <a:sym typeface="Wingdings" pitchFamily="2" charset="2"/>
              </a:rPr>
              <a:t> </a:t>
            </a:r>
            <a:r>
              <a:rPr lang="ru-RU" sz="1200" dirty="0" err="1">
                <a:sym typeface="Wingdings" pitchFamily="2" charset="2"/>
              </a:rPr>
              <a:t>either</a:t>
            </a:r>
            <a:r>
              <a:rPr lang="ru-RU" sz="1200" dirty="0">
                <a:sym typeface="Wingdings" pitchFamily="2" charset="2"/>
              </a:rPr>
              <a:t> </a:t>
            </a:r>
            <a:r>
              <a:rPr lang="ru-RU" sz="1200" dirty="0" err="1">
                <a:sym typeface="Wingdings" pitchFamily="2" charset="2"/>
              </a:rPr>
              <a:t>in</a:t>
            </a:r>
            <a:r>
              <a:rPr lang="ru-RU" sz="1200" dirty="0">
                <a:sym typeface="Wingdings" pitchFamily="2" charset="2"/>
              </a:rPr>
              <a:t> </a:t>
            </a:r>
            <a:r>
              <a:rPr lang="ru-RU" sz="1200" dirty="0" err="1">
                <a:sym typeface="Wingdings" pitchFamily="2" charset="2"/>
              </a:rPr>
              <a:t>development</a:t>
            </a:r>
            <a:r>
              <a:rPr lang="ru-RU" sz="1200" dirty="0">
                <a:sym typeface="Wingdings" pitchFamily="2" charset="2"/>
              </a:rPr>
              <a:t> </a:t>
            </a:r>
            <a:r>
              <a:rPr lang="ru-RU" sz="1200" dirty="0" err="1" smtClean="0">
                <a:sym typeface="Wingdings" pitchFamily="2" charset="2"/>
              </a:rPr>
              <a:t>or</a:t>
            </a:r>
            <a:r>
              <a:rPr lang="en-US" sz="1200" dirty="0" smtClean="0">
                <a:sym typeface="Wingdings" pitchFamily="2" charset="2"/>
              </a:rPr>
              <a:t> quite</a:t>
            </a:r>
            <a:r>
              <a:rPr lang="ru-RU" sz="1200" dirty="0" smtClean="0">
                <a:sym typeface="Wingdings" pitchFamily="2" charset="2"/>
              </a:rPr>
              <a:t> </a:t>
            </a:r>
            <a:r>
              <a:rPr lang="ru-RU" sz="1200" dirty="0" err="1">
                <a:sym typeface="Wingdings" pitchFamily="2" charset="2"/>
              </a:rPr>
              <a:t>costly</a:t>
            </a:r>
            <a:endParaRPr lang="ru-RU" sz="1200" dirty="0">
              <a:sym typeface="Wingdings" pitchFamily="2" charset="2"/>
            </a:endParaRPr>
          </a:p>
          <a:p>
            <a:pPr lvl="1"/>
            <a:r>
              <a:rPr lang="af-ZA" sz="1200" dirty="0">
                <a:sym typeface="Wingdings" pitchFamily="2" charset="2"/>
              </a:rPr>
              <a:t>U</a:t>
            </a:r>
            <a:r>
              <a:rPr lang="ru-RU" sz="1200" dirty="0">
                <a:sym typeface="Wingdings" pitchFamily="2" charset="2"/>
              </a:rPr>
              <a:t>SB-DVD + </a:t>
            </a:r>
            <a:r>
              <a:rPr lang="ru-RU" sz="1200" dirty="0" err="1">
                <a:sym typeface="Wingdings" pitchFamily="2" charset="2"/>
              </a:rPr>
              <a:t>bunch</a:t>
            </a:r>
            <a:r>
              <a:rPr lang="ru-RU" sz="1200" dirty="0">
                <a:sym typeface="Wingdings" pitchFamily="2" charset="2"/>
              </a:rPr>
              <a:t> </a:t>
            </a:r>
            <a:r>
              <a:rPr lang="ru-RU" sz="1200" dirty="0" err="1">
                <a:sym typeface="Wingdings" pitchFamily="2" charset="2"/>
              </a:rPr>
              <a:t>of</a:t>
            </a:r>
            <a:r>
              <a:rPr lang="ru-RU" sz="1200" dirty="0">
                <a:sym typeface="Wingdings" pitchFamily="2" charset="2"/>
              </a:rPr>
              <a:t> CD-</a:t>
            </a:r>
            <a:r>
              <a:rPr lang="ru-RU" sz="1200" dirty="0" err="1">
                <a:sym typeface="Wingdings" pitchFamily="2" charset="2"/>
              </a:rPr>
              <a:t>RWs</a:t>
            </a:r>
            <a:r>
              <a:rPr lang="ru-RU" sz="1200" dirty="0">
                <a:sym typeface="Wingdings" pitchFamily="2" charset="2"/>
              </a:rPr>
              <a:t> + </a:t>
            </a:r>
            <a:r>
              <a:rPr lang="ru-RU" sz="1200" dirty="0" err="1">
                <a:sym typeface="Wingdings" pitchFamily="2" charset="2"/>
              </a:rPr>
              <a:t>real</a:t>
            </a:r>
            <a:r>
              <a:rPr lang="ru-RU" sz="1200" dirty="0">
                <a:sym typeface="Wingdings" pitchFamily="2" charset="2"/>
              </a:rPr>
              <a:t> IDE CD/DVD </a:t>
            </a:r>
            <a:r>
              <a:rPr lang="ru-RU" sz="1200" dirty="0" err="1">
                <a:sym typeface="Wingdings" pitchFamily="2" charset="2"/>
              </a:rPr>
              <a:t>drive</a:t>
            </a:r>
            <a:r>
              <a:rPr lang="ru-RU" sz="1200" dirty="0">
                <a:sym typeface="Wingdings" pitchFamily="2" charset="2"/>
              </a:rPr>
              <a:t> </a:t>
            </a:r>
            <a:r>
              <a:rPr lang="ru-RU" sz="1200" dirty="0" err="1">
                <a:sym typeface="Wingdings" pitchFamily="2" charset="2"/>
              </a:rPr>
              <a:t>is</a:t>
            </a:r>
            <a:r>
              <a:rPr lang="ru-RU" sz="1200" dirty="0">
                <a:sym typeface="Wingdings" pitchFamily="2" charset="2"/>
              </a:rPr>
              <a:t> </a:t>
            </a:r>
            <a:r>
              <a:rPr lang="en-US" sz="1200" dirty="0" smtClean="0">
                <a:sym typeface="Wingdings" pitchFamily="2" charset="2"/>
              </a:rPr>
              <a:t>still </a:t>
            </a:r>
            <a:r>
              <a:rPr lang="ru-RU" sz="1200" dirty="0" err="1" smtClean="0">
                <a:sym typeface="Wingdings" pitchFamily="2" charset="2"/>
              </a:rPr>
              <a:t>way</a:t>
            </a:r>
            <a:r>
              <a:rPr lang="ru-RU" sz="1200" dirty="0" smtClean="0">
                <a:sym typeface="Wingdings" pitchFamily="2" charset="2"/>
              </a:rPr>
              <a:t> </a:t>
            </a:r>
            <a:r>
              <a:rPr lang="ru-RU" sz="1200" dirty="0" err="1">
                <a:sym typeface="Wingdings" pitchFamily="2" charset="2"/>
              </a:rPr>
              <a:t>cheaper</a:t>
            </a:r>
            <a:r>
              <a:rPr lang="ru-RU" sz="1200" dirty="0">
                <a:sym typeface="Wingdings" pitchFamily="2" charset="2"/>
              </a:rPr>
              <a:t>  </a:t>
            </a:r>
            <a:endParaRPr lang="en-US" sz="1200" dirty="0">
              <a:sym typeface="Wingdings" pitchFamily="2" charset="2"/>
            </a:endParaRPr>
          </a:p>
          <a:p>
            <a:pPr marL="0" indent="0">
              <a:buNone/>
            </a:pPr>
            <a:r>
              <a:rPr lang="en-US" sz="1600" dirty="0" smtClean="0"/>
              <a:t>USB flash drives are exotic option under DOS (drivers exist but not guaranteed to work in every case), but if you have PC with USB port and Windows 9x installed, then why not?</a:t>
            </a:r>
            <a:endParaRPr lang="ru-RU" sz="1600" dirty="0">
              <a:sym typeface="Wingdings" pitchFamily="2" charset="2"/>
            </a:endParaRPr>
          </a:p>
          <a:p>
            <a:pPr lvl="1"/>
            <a:endParaRPr lang="en-US" sz="1200" dirty="0" smtClean="0">
              <a:sym typeface="Wingdings" pitchFamily="2" charset="2"/>
            </a:endParaRP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800"/>
          <a:stretch/>
        </p:blipFill>
        <p:spPr bwMode="auto">
          <a:xfrm>
            <a:off x="6367139" y="267494"/>
            <a:ext cx="2088232" cy="217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437" t="14434" r="10933" b="19328"/>
          <a:stretch/>
        </p:blipFill>
        <p:spPr bwMode="auto">
          <a:xfrm rot="5400000">
            <a:off x="6428272" y="2505888"/>
            <a:ext cx="1801302" cy="222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677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a:t>
            </a:r>
            <a:r>
              <a:rPr lang="en-US" sz="3600" dirty="0" smtClean="0"/>
              <a:t>torage :: today :: limitations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64</a:t>
            </a:fld>
            <a:endParaRPr lang="ru-RU"/>
          </a:p>
        </p:txBody>
      </p:sp>
      <p:sp>
        <p:nvSpPr>
          <p:cNvPr id="6" name="Объект 2"/>
          <p:cNvSpPr txBox="1">
            <a:spLocks/>
          </p:cNvSpPr>
          <p:nvPr/>
        </p:nvSpPr>
        <p:spPr>
          <a:xfrm>
            <a:off x="395536" y="776436"/>
            <a:ext cx="8280920"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unfortunately, many systems imply HDD capacity limitations</a:t>
            </a:r>
          </a:p>
          <a:p>
            <a:pPr lvl="1"/>
            <a:r>
              <a:rPr lang="en-US" sz="1200" dirty="0" smtClean="0"/>
              <a:t>(NOTE: this applies to IDE drives and system BIOS only!)</a:t>
            </a:r>
          </a:p>
          <a:p>
            <a:r>
              <a:rPr lang="en-US" sz="1600" dirty="0"/>
              <a:t>e</a:t>
            </a:r>
            <a:r>
              <a:rPr lang="en-US" sz="1600" dirty="0" smtClean="0"/>
              <a:t>arlier </a:t>
            </a:r>
            <a:r>
              <a:rPr lang="en-US" sz="1600" dirty="0"/>
              <a:t>AT </a:t>
            </a:r>
            <a:r>
              <a:rPr lang="en-US" sz="1600" dirty="0" err="1"/>
              <a:t>BIOSes</a:t>
            </a:r>
            <a:r>
              <a:rPr lang="en-US" sz="1600" dirty="0"/>
              <a:t> (including clones like AMI up to 1993) can’t work with drives more than 528 MB due to CHS addressing </a:t>
            </a:r>
            <a:r>
              <a:rPr lang="en-US" sz="1600" dirty="0" smtClean="0"/>
              <a:t>overlapping </a:t>
            </a:r>
            <a:r>
              <a:rPr lang="en-US" sz="1600" dirty="0"/>
              <a:t>limits</a:t>
            </a:r>
          </a:p>
          <a:p>
            <a:r>
              <a:rPr lang="en-US" sz="1600" dirty="0" smtClean="0"/>
              <a:t>with </a:t>
            </a:r>
            <a:r>
              <a:rPr lang="en-US" sz="1600" dirty="0"/>
              <a:t>EIDE drives and geometry translation, Int13 limit is raised to 8 GB</a:t>
            </a:r>
          </a:p>
          <a:p>
            <a:pPr lvl="1"/>
            <a:r>
              <a:rPr lang="en-US" sz="1200" dirty="0"/>
              <a:t>you can still boot from larger drive, make sure boot </a:t>
            </a:r>
            <a:r>
              <a:rPr lang="en-US" sz="1200" dirty="0" smtClean="0"/>
              <a:t>partition </a:t>
            </a:r>
            <a:r>
              <a:rPr lang="en-US" sz="1200" dirty="0"/>
              <a:t>is located at start of drive space. Windows 9x doesn’t care about these limitations, but you may need to use disk overlays like EZ-Drive </a:t>
            </a:r>
            <a:r>
              <a:rPr lang="en-US" sz="1200" dirty="0" smtClean="0"/>
              <a:t>or </a:t>
            </a:r>
            <a:r>
              <a:rPr lang="en-US" sz="1200" dirty="0" err="1"/>
              <a:t>Ontrack</a:t>
            </a:r>
            <a:r>
              <a:rPr lang="en-US" sz="1200" dirty="0"/>
              <a:t> Disk Manager for accessing entire drive under DOS</a:t>
            </a:r>
          </a:p>
          <a:p>
            <a:r>
              <a:rPr lang="en-US" sz="1600" dirty="0"/>
              <a:t>Award </a:t>
            </a:r>
            <a:r>
              <a:rPr lang="en-US" sz="1600" dirty="0" smtClean="0"/>
              <a:t>BIOS versions </a:t>
            </a:r>
            <a:r>
              <a:rPr lang="en-US" sz="1600" dirty="0"/>
              <a:t>before </a:t>
            </a:r>
            <a:r>
              <a:rPr lang="en-US" sz="1600" dirty="0" smtClean="0"/>
              <a:t>1999-2000 hang </a:t>
            </a:r>
            <a:r>
              <a:rPr lang="en-US" sz="1600" dirty="0"/>
              <a:t>while </a:t>
            </a:r>
            <a:r>
              <a:rPr lang="en-US" sz="1600" dirty="0" smtClean="0"/>
              <a:t>detecting hard </a:t>
            </a:r>
            <a:r>
              <a:rPr lang="en-US" sz="1600" dirty="0"/>
              <a:t>drives over 32/64 GB, unless BIOS </a:t>
            </a:r>
            <a:r>
              <a:rPr lang="en-US" sz="1600" dirty="0" smtClean="0"/>
              <a:t>is patched </a:t>
            </a:r>
            <a:r>
              <a:rPr lang="en-US" sz="1600" dirty="0"/>
              <a:t>or updated</a:t>
            </a:r>
          </a:p>
          <a:p>
            <a:pPr lvl="1"/>
            <a:r>
              <a:rPr lang="en-US" sz="1200" dirty="0" smtClean="0"/>
              <a:t>that’s </a:t>
            </a:r>
            <a:r>
              <a:rPr lang="en-US" sz="1200" dirty="0"/>
              <a:t>really breaking issue, you have to use 32GB limit jumper or </a:t>
            </a:r>
            <a:r>
              <a:rPr lang="en-US" sz="1200" dirty="0" smtClean="0"/>
              <a:t>patch/update </a:t>
            </a:r>
            <a:r>
              <a:rPr lang="en-US" sz="1200" dirty="0"/>
              <a:t>your BIOS</a:t>
            </a:r>
          </a:p>
          <a:p>
            <a:r>
              <a:rPr lang="en-US" sz="1600" dirty="0" smtClean="0"/>
              <a:t>almost </a:t>
            </a:r>
            <a:r>
              <a:rPr lang="en-US" sz="1600" dirty="0"/>
              <a:t>all pre-2002 machines imply 127 GB limit, though these disks can still work with </a:t>
            </a:r>
            <a:r>
              <a:rPr lang="en-US" sz="1600" dirty="0" smtClean="0"/>
              <a:t>other </a:t>
            </a:r>
            <a:r>
              <a:rPr lang="en-US" sz="1600" dirty="0" err="1" smtClean="0"/>
              <a:t>OSes</a:t>
            </a:r>
            <a:r>
              <a:rPr lang="en-US" sz="1600" dirty="0" smtClean="0"/>
              <a:t> </a:t>
            </a:r>
            <a:r>
              <a:rPr lang="en-US" sz="1600" dirty="0"/>
              <a:t>like Windows </a:t>
            </a:r>
          </a:p>
          <a:p>
            <a:pPr marL="0" indent="0">
              <a:buNone/>
            </a:pPr>
            <a:r>
              <a:rPr lang="en-US" sz="1600" dirty="0"/>
              <a:t>discrete controllers with expansion ROMs has own separate limitations (</a:t>
            </a:r>
            <a:r>
              <a:rPr lang="en-US" sz="1600" dirty="0" smtClean="0"/>
              <a:t>XT-IDE</a:t>
            </a:r>
            <a:r>
              <a:rPr lang="en-US" sz="1600" dirty="0"/>
              <a:t> </a:t>
            </a:r>
            <a:r>
              <a:rPr lang="en-US" sz="1600" dirty="0" smtClean="0"/>
              <a:t>doesn’t have capacity limits, for example, and can work with any HDD size)</a:t>
            </a:r>
            <a:endParaRPr lang="en-US" sz="1600" dirty="0"/>
          </a:p>
        </p:txBody>
      </p:sp>
    </p:spTree>
    <p:extLst>
      <p:ext uri="{BB962C8B-B14F-4D97-AF65-F5344CB8AC3E}">
        <p14:creationId xmlns:p14="http://schemas.microsoft.com/office/powerpoint/2010/main" val="1763786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x86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65</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about </a:t>
            </a:r>
            <a:r>
              <a:rPr lang="en-US" sz="1800" dirty="0" err="1" smtClean="0"/>
              <a:t>cpu</a:t>
            </a:r>
            <a:r>
              <a:rPr lang="en-US" sz="1800" dirty="0" smtClean="0"/>
              <a:t> itself</a:t>
            </a:r>
            <a:endParaRPr lang="en-US" sz="1800" dirty="0"/>
          </a:p>
        </p:txBody>
      </p:sp>
    </p:spTree>
    <p:extLst>
      <p:ext uri="{BB962C8B-B14F-4D97-AF65-F5344CB8AC3E}">
        <p14:creationId xmlns:p14="http://schemas.microsoft.com/office/powerpoint/2010/main" val="3730975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x86 :: registers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66</a:t>
            </a:fld>
            <a:endParaRPr lang="ru-RU"/>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776436"/>
            <a:ext cx="4535036" cy="39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5220072" y="915566"/>
            <a:ext cx="3096344" cy="830997"/>
          </a:xfrm>
          <a:prstGeom prst="rect">
            <a:avLst/>
          </a:prstGeom>
        </p:spPr>
        <p:txBody>
          <a:bodyPr wrap="square">
            <a:spAutoFit/>
          </a:bodyPr>
          <a:lstStyle/>
          <a:p>
            <a:pPr marL="0" lvl="1"/>
            <a:r>
              <a:rPr lang="en-US" sz="1600" dirty="0" smtClean="0"/>
              <a:t>7 general purpose registers </a:t>
            </a:r>
          </a:p>
          <a:p>
            <a:pPr marL="0" lvl="1"/>
            <a:r>
              <a:rPr lang="en-US" sz="1600" dirty="0"/>
              <a:t>m</a:t>
            </a:r>
            <a:r>
              <a:rPr lang="en-US" sz="1600" dirty="0" smtClean="0"/>
              <a:t>ostly orthogonal since i386, </a:t>
            </a:r>
          </a:p>
          <a:p>
            <a:pPr marL="285750" lvl="1" indent="-285750">
              <a:buFont typeface="Arial" panose="020B0604020202020204" pitchFamily="34" charset="0"/>
              <a:buChar char="•"/>
            </a:pPr>
            <a:r>
              <a:rPr lang="en-US" sz="1600" dirty="0" smtClean="0"/>
              <a:t>EAX</a:t>
            </a:r>
            <a:endParaRPr lang="en-US" sz="1600" dirty="0"/>
          </a:p>
        </p:txBody>
      </p:sp>
    </p:spTree>
    <p:extLst>
      <p:ext uri="{BB962C8B-B14F-4D97-AF65-F5344CB8AC3E}">
        <p14:creationId xmlns:p14="http://schemas.microsoft.com/office/powerpoint/2010/main" val="8944446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x86 :: </a:t>
            </a:r>
            <a:r>
              <a:rPr lang="en-US" sz="3600" dirty="0" err="1" smtClean="0"/>
              <a:t>opcodes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67</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800" dirty="0"/>
          </a:p>
        </p:txBody>
      </p:sp>
    </p:spTree>
    <p:extLst>
      <p:ext uri="{BB962C8B-B14F-4D97-AF65-F5344CB8AC3E}">
        <p14:creationId xmlns:p14="http://schemas.microsoft.com/office/powerpoint/2010/main" val="719917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x86 ::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68</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800" dirty="0"/>
          </a:p>
        </p:txBody>
      </p:sp>
    </p:spTree>
    <p:extLst>
      <p:ext uri="{BB962C8B-B14F-4D97-AF65-F5344CB8AC3E}">
        <p14:creationId xmlns:p14="http://schemas.microsoft.com/office/powerpoint/2010/main" val="1908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real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69</a:t>
            </a:fld>
            <a:endParaRPr lang="ru-RU"/>
          </a:p>
        </p:txBody>
      </p:sp>
      <p:sp>
        <p:nvSpPr>
          <p:cNvPr id="5" name="Объект 2"/>
          <p:cNvSpPr txBox="1">
            <a:spLocks/>
          </p:cNvSpPr>
          <p:nvPr/>
        </p:nvSpPr>
        <p:spPr>
          <a:xfrm>
            <a:off x="395536" y="776436"/>
            <a:ext cx="8280920" cy="136326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In real mode, memory pointer is constructed from two components: segment and memory offset</a:t>
            </a:r>
            <a:endParaRPr lang="en-US" sz="1600" dirty="0"/>
          </a:p>
          <a:p>
            <a:r>
              <a:rPr lang="en-US" sz="1600" dirty="0"/>
              <a:t>s</a:t>
            </a:r>
            <a:r>
              <a:rPr lang="en-US" sz="1600" dirty="0" smtClean="0"/>
              <a:t>egment value defines memory start address in units of 16 byte (paragraphs) </a:t>
            </a:r>
          </a:p>
          <a:p>
            <a:r>
              <a:rPr lang="en-US" sz="1600" dirty="0" smtClean="0"/>
              <a:t>then, 16-bit or 32-bit offset is added to resulted segment value to form memory linear </a:t>
            </a:r>
            <a:r>
              <a:rPr lang="en-US" sz="1600" dirty="0" err="1" smtClean="0"/>
              <a:t>adress</a:t>
            </a:r>
            <a:endParaRPr lang="en-US" sz="1600" dirty="0" smtClean="0"/>
          </a:p>
          <a:p>
            <a:r>
              <a:rPr lang="en-US" sz="1600" dirty="0" smtClean="0"/>
              <a:t>segments can overlap: i.e. 0x0000:0482 and 0x0040:0082 point to same memory address 0x000482</a:t>
            </a:r>
          </a:p>
          <a:p>
            <a:r>
              <a:rPr lang="en-US" sz="1600" dirty="0"/>
              <a:t>i</a:t>
            </a:r>
            <a:r>
              <a:rPr lang="en-US" sz="1600" dirty="0" smtClean="0"/>
              <a:t>286 and higher calculate addresses in full 24/32bit: address overflow is possible with segments &gt; 0xF000, allowing access to 64 Kb (minus 16 bytes) above 1 MB</a:t>
            </a:r>
          </a:p>
          <a:p>
            <a:pPr lvl="1"/>
            <a:r>
              <a:rPr lang="en-US" sz="1400" dirty="0"/>
              <a:t>c</a:t>
            </a:r>
            <a:r>
              <a:rPr lang="en-US" sz="1400" dirty="0" smtClean="0"/>
              <a:t>alled High Memory Arena (HMA) in DOS world</a:t>
            </a:r>
          </a:p>
          <a:p>
            <a:pPr lvl="1"/>
            <a:r>
              <a:rPr lang="en-US" sz="1400" dirty="0"/>
              <a:t>o</a:t>
            </a:r>
            <a:r>
              <a:rPr lang="en-US" sz="1400" dirty="0" smtClean="0"/>
              <a:t>n 8086/8088, addresses beyond 1 MB are wrapped to start of memory: some older software depend on this behavior, and IBM implemented A20 line gate to emulate such wraparound</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742" y="3507854"/>
            <a:ext cx="6288139" cy="1165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3636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1992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7</a:t>
            </a:fld>
            <a:endParaRPr lang="ru-RU"/>
          </a:p>
        </p:txBody>
      </p:sp>
      <p:sp>
        <p:nvSpPr>
          <p:cNvPr id="16" name="Объект 2"/>
          <p:cNvSpPr txBox="1">
            <a:spLocks/>
          </p:cNvSpPr>
          <p:nvPr/>
        </p:nvSpPr>
        <p:spPr>
          <a:xfrm>
            <a:off x="395536" y="921184"/>
            <a:ext cx="8208912"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eventually reaching Amiga level of complexity with rapid performance growth</a:t>
            </a:r>
          </a:p>
        </p:txBody>
      </p:sp>
      <p:sp>
        <p:nvSpPr>
          <p:cNvPr id="2" name="Прямоугольник 1"/>
          <p:cNvSpPr/>
          <p:nvPr/>
        </p:nvSpPr>
        <p:spPr>
          <a:xfrm>
            <a:off x="251520" y="3941643"/>
            <a:ext cx="2906818" cy="646331"/>
          </a:xfrm>
          <a:prstGeom prst="rect">
            <a:avLst/>
          </a:prstGeom>
        </p:spPr>
        <p:txBody>
          <a:bodyPr wrap="square">
            <a:spAutoFit/>
          </a:bodyPr>
          <a:lstStyle/>
          <a:p>
            <a:pPr algn="ctr">
              <a:spcBef>
                <a:spcPts val="0"/>
              </a:spcBef>
            </a:pPr>
            <a:r>
              <a:rPr lang="en-US" dirty="0">
                <a:sym typeface="Wingdings" panose="05000000000000000000" pitchFamily="2" charset="2"/>
              </a:rPr>
              <a:t>Unreal by Future Crew (1992)</a:t>
            </a:r>
          </a:p>
        </p:txBody>
      </p:sp>
      <p:sp>
        <p:nvSpPr>
          <p:cNvPr id="3" name="Прямоугольник 2"/>
          <p:cNvSpPr/>
          <p:nvPr/>
        </p:nvSpPr>
        <p:spPr>
          <a:xfrm>
            <a:off x="5940152" y="3939902"/>
            <a:ext cx="2880320" cy="646331"/>
          </a:xfrm>
          <a:prstGeom prst="rect">
            <a:avLst/>
          </a:prstGeom>
        </p:spPr>
        <p:txBody>
          <a:bodyPr wrap="square">
            <a:spAutoFit/>
          </a:bodyPr>
          <a:lstStyle/>
          <a:p>
            <a:pPr algn="ctr">
              <a:spcBef>
                <a:spcPts val="0"/>
              </a:spcBef>
            </a:pPr>
            <a:r>
              <a:rPr lang="en-US" dirty="0">
                <a:sym typeface="Wingdings" panose="05000000000000000000" pitchFamily="2" charset="2"/>
              </a:rPr>
              <a:t>Amnesia by Renaissance (1992)</a:t>
            </a:r>
          </a:p>
        </p:txBody>
      </p:sp>
      <p:sp>
        <p:nvSpPr>
          <p:cNvPr id="9" name="Прямоугольник 8"/>
          <p:cNvSpPr/>
          <p:nvPr/>
        </p:nvSpPr>
        <p:spPr>
          <a:xfrm>
            <a:off x="3402739" y="4001457"/>
            <a:ext cx="2592288" cy="523220"/>
          </a:xfrm>
          <a:prstGeom prst="rect">
            <a:avLst/>
          </a:prstGeom>
        </p:spPr>
        <p:txBody>
          <a:bodyPr wrap="square">
            <a:spAutoFit/>
          </a:bodyPr>
          <a:lstStyle/>
          <a:p>
            <a:pPr algn="ctr">
              <a:spcBef>
                <a:spcPts val="0"/>
              </a:spcBef>
            </a:pPr>
            <a:r>
              <a:rPr lang="en-US" sz="1400" dirty="0">
                <a:sym typeface="Wingdings" panose="05000000000000000000" pitchFamily="2" charset="2"/>
              </a:rPr>
              <a:t>Assembly 1992 – the first major </a:t>
            </a:r>
            <a:r>
              <a:rPr lang="en-US" sz="1400" dirty="0" err="1">
                <a:sym typeface="Wingdings" panose="05000000000000000000" pitchFamily="2" charset="2"/>
              </a:rPr>
              <a:t>demoparty</a:t>
            </a:r>
            <a:r>
              <a:rPr lang="en-US" sz="1400" dirty="0">
                <a:sym typeface="Wingdings" panose="05000000000000000000" pitchFamily="2" charset="2"/>
              </a:rPr>
              <a:t> with PC compos</a:t>
            </a:r>
          </a:p>
        </p:txBody>
      </p:sp>
      <p:pic>
        <p:nvPicPr>
          <p:cNvPr id="5122" name="Picture 2" descr="http://www.slengpung.com/v3_5/image.php?id=7626&amp;resolution=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2739" y="2033359"/>
            <a:ext cx="2465405" cy="184905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069452"/>
            <a:ext cx="2906818" cy="181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descr="https://media.demozoo.org/screens/o/2f/19/9e13.1029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2029786"/>
            <a:ext cx="2520280" cy="18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83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real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70</a:t>
            </a:fld>
            <a:endParaRPr lang="ru-RU"/>
          </a:p>
        </p:txBody>
      </p:sp>
      <p:sp>
        <p:nvSpPr>
          <p:cNvPr id="5" name="Объект 2"/>
          <p:cNvSpPr txBox="1">
            <a:spLocks/>
          </p:cNvSpPr>
          <p:nvPr/>
        </p:nvSpPr>
        <p:spPr>
          <a:xfrm>
            <a:off x="395536" y="776436"/>
            <a:ext cx="8280920" cy="136326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In real mode, memory pointer is constructed from two components: segment and memory offset</a:t>
            </a:r>
            <a:endParaRPr lang="en-US" sz="1600" dirty="0"/>
          </a:p>
          <a:p>
            <a:r>
              <a:rPr lang="en-US" sz="1600" dirty="0"/>
              <a:t>s</a:t>
            </a:r>
            <a:r>
              <a:rPr lang="en-US" sz="1600" dirty="0" smtClean="0"/>
              <a:t>egment value defines memory start address in units of 16 byte (paragraphs) </a:t>
            </a:r>
          </a:p>
          <a:p>
            <a:r>
              <a:rPr lang="en-US" sz="1600" dirty="0" smtClean="0"/>
              <a:t>then, 16-bit or 32-bit offset is added to resulted segment value to form memory linear </a:t>
            </a:r>
            <a:r>
              <a:rPr lang="en-US" sz="1600" dirty="0" err="1" smtClean="0"/>
              <a:t>adress</a:t>
            </a:r>
            <a:endParaRPr lang="en-US" sz="1600" dirty="0" smtClean="0"/>
          </a:p>
          <a:p>
            <a:r>
              <a:rPr lang="en-US" sz="1600" dirty="0" smtClean="0"/>
              <a:t>segments can overlap: i.e. 0x0000:0482 and 0x0040:0082 point to same memory address 0x000482</a:t>
            </a:r>
          </a:p>
          <a:p>
            <a:r>
              <a:rPr lang="en-US" sz="1600" dirty="0"/>
              <a:t>i</a:t>
            </a:r>
            <a:r>
              <a:rPr lang="en-US" sz="1600" dirty="0" smtClean="0"/>
              <a:t>286 and higher calculate addresses in full 24/32bit: address overflow is possible with segments &gt; 0xF000, allowing access to 64 Kb (minus 16 bytes) above 1 MB</a:t>
            </a:r>
          </a:p>
          <a:p>
            <a:pPr lvl="1"/>
            <a:r>
              <a:rPr lang="en-US" sz="1400" dirty="0"/>
              <a:t>c</a:t>
            </a:r>
            <a:r>
              <a:rPr lang="en-US" sz="1400" dirty="0" smtClean="0"/>
              <a:t>alled High Memory Arena (HMA) in DOS world</a:t>
            </a:r>
          </a:p>
          <a:p>
            <a:pPr lvl="1"/>
            <a:r>
              <a:rPr lang="en-US" sz="1400" dirty="0"/>
              <a:t>o</a:t>
            </a:r>
            <a:r>
              <a:rPr lang="en-US" sz="1400" dirty="0" smtClean="0"/>
              <a:t>n 8086/8088, addresses beyond 1 MB are wrapped to start of memory: some older software depend on this behavior, and IBM implemented A20 line gate to emulate such wraparound</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742" y="3507854"/>
            <a:ext cx="6288139" cy="1165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518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protected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71</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800" dirty="0"/>
          </a:p>
        </p:txBody>
      </p:sp>
      <p:sp>
        <p:nvSpPr>
          <p:cNvPr id="6" name="Объект 2"/>
          <p:cNvSpPr txBox="1">
            <a:spLocks/>
          </p:cNvSpPr>
          <p:nvPr/>
        </p:nvSpPr>
        <p:spPr>
          <a:xfrm>
            <a:off x="395536" y="776436"/>
            <a:ext cx="8280920" cy="215535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smtClean="0"/>
              <a:t>In protected mode, segment registers do not contain offset, instead, descriptor selector is used</a:t>
            </a:r>
            <a:endParaRPr lang="en-US" sz="1400" dirty="0"/>
          </a:p>
          <a:p>
            <a:r>
              <a:rPr lang="en-US" sz="1400" dirty="0"/>
              <a:t>d</a:t>
            </a:r>
            <a:r>
              <a:rPr lang="en-US" sz="1400" dirty="0" smtClean="0"/>
              <a:t>efined as 13-bit selector field, Global/Local Descriptor Table select bit and requested privilege field (2 least bits)</a:t>
            </a:r>
          </a:p>
          <a:p>
            <a:r>
              <a:rPr lang="en-US" sz="1400" dirty="0" smtClean="0"/>
              <a:t>each GDT/LDT entry contain of 8 bytes descriptor with defined </a:t>
            </a:r>
            <a:r>
              <a:rPr lang="en-US" sz="1400" dirty="0" err="1" smtClean="0"/>
              <a:t>stasrt</a:t>
            </a:r>
            <a:r>
              <a:rPr lang="en-US" sz="1400" dirty="0" smtClean="0"/>
              <a:t> offset, limit, descriptor type and access rights (whether is executable, read, write, etc., privilege level, </a:t>
            </a:r>
            <a:r>
              <a:rPr lang="en-US" sz="1400" dirty="0" err="1" smtClean="0"/>
              <a:t>etc</a:t>
            </a:r>
            <a:r>
              <a:rPr lang="en-US" sz="1400" dirty="0" smtClean="0"/>
              <a:t>)</a:t>
            </a:r>
          </a:p>
          <a:p>
            <a:r>
              <a:rPr lang="en-US" sz="1400" dirty="0" smtClean="0"/>
              <a:t>CPU checks access rights and descriptor validity while segment register usage, raising General Protection Fault in case of failure</a:t>
            </a: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465" y="2571750"/>
            <a:ext cx="5612694" cy="22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3186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protected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72</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800" dirty="0"/>
          </a:p>
        </p:txBody>
      </p:sp>
      <p:sp>
        <p:nvSpPr>
          <p:cNvPr id="6" name="Объект 2"/>
          <p:cNvSpPr txBox="1">
            <a:spLocks/>
          </p:cNvSpPr>
          <p:nvPr/>
        </p:nvSpPr>
        <p:spPr>
          <a:xfrm>
            <a:off x="395536" y="776436"/>
            <a:ext cx="8280920" cy="215535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w</a:t>
            </a:r>
            <a:r>
              <a:rPr lang="en-US" sz="1600" dirty="0" smtClean="0"/>
              <a:t>hile segmentation still was crucial for 286 because of 16 bit offsets, 386 and 32-bit modes do not generally need it</a:t>
            </a:r>
          </a:p>
          <a:p>
            <a:r>
              <a:rPr lang="en-US" sz="1600" dirty="0" smtClean="0"/>
              <a:t>“flat” mode involves setting CS to code segment and DS/ES/SS with data segment, </a:t>
            </a:r>
            <a:r>
              <a:rPr lang="en-US" sz="1600" dirty="0" err="1" smtClean="0"/>
              <a:t>noth</a:t>
            </a:r>
            <a:r>
              <a:rPr lang="en-US" sz="1600" dirty="0" smtClean="0"/>
              <a:t> with base 0 and limit of 4 GB, effectively bypassing segmentation and </a:t>
            </a:r>
            <a:r>
              <a:rPr lang="en-US" sz="1600" dirty="0" err="1" smtClean="0"/>
              <a:t>treting</a:t>
            </a:r>
            <a:r>
              <a:rPr lang="en-US" sz="1600" dirty="0" smtClean="0"/>
              <a:t> every logical address as linear</a:t>
            </a:r>
          </a:p>
          <a:p>
            <a:pPr marL="0" indent="0">
              <a:buNone/>
            </a:pPr>
            <a:r>
              <a:rPr lang="en-US" sz="1600" dirty="0" smtClean="0"/>
              <a:t>i386 also introduced memory paging unit</a:t>
            </a:r>
          </a:p>
        </p:txBody>
      </p:sp>
    </p:spTree>
    <p:extLst>
      <p:ext uri="{BB962C8B-B14F-4D97-AF65-F5344CB8AC3E}">
        <p14:creationId xmlns:p14="http://schemas.microsoft.com/office/powerpoint/2010/main" val="2614065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flat real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73</a:t>
            </a:fld>
            <a:endParaRPr lang="ru-RU"/>
          </a:p>
        </p:txBody>
      </p:sp>
      <p:sp>
        <p:nvSpPr>
          <p:cNvPr id="5" name="Объект 2"/>
          <p:cNvSpPr txBox="1">
            <a:spLocks/>
          </p:cNvSpPr>
          <p:nvPr/>
        </p:nvSpPr>
        <p:spPr>
          <a:xfrm>
            <a:off x="395536" y="776436"/>
            <a:ext cx="8280920" cy="41715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a</a:t>
            </a:r>
            <a:r>
              <a:rPr lang="en-US" sz="1600" dirty="0" smtClean="0"/>
              <a:t>pparently, 80386 and newer CPUs use same segment descriptor pipeline for both rea</a:t>
            </a:r>
            <a:r>
              <a:rPr lang="en-US" sz="1600" dirty="0"/>
              <a:t>l</a:t>
            </a:r>
            <a:r>
              <a:rPr lang="en-US" sz="1600" dirty="0" smtClean="0"/>
              <a:t> and protected mode, differing only in address calculation</a:t>
            </a:r>
          </a:p>
          <a:p>
            <a:r>
              <a:rPr lang="en-US" sz="1600" dirty="0"/>
              <a:t>e</a:t>
            </a:r>
            <a:r>
              <a:rPr lang="en-US" sz="1600" dirty="0" smtClean="0"/>
              <a:t>ach segment register has associated descriptor cache</a:t>
            </a:r>
          </a:p>
          <a:p>
            <a:r>
              <a:rPr lang="en-US" sz="1600" dirty="0"/>
              <a:t>i</a:t>
            </a:r>
            <a:r>
              <a:rPr lang="en-US" sz="1600" dirty="0" smtClean="0"/>
              <a:t>t’s possible to enter protected mode, set all data segments to 4 GB limit and switch back to real mode, allowing to access data over first MB while retaining compatibility with DOS/BIOS services and interrupts</a:t>
            </a:r>
          </a:p>
          <a:p>
            <a:r>
              <a:rPr lang="en-US" sz="1600" dirty="0" smtClean="0"/>
              <a:t>requires raw or XMS environment, most PM supervisors (like EMM386/Windows) don’t allow such tricks and either reset segment limits to 64 KB upon return to RM or terminate the application</a:t>
            </a:r>
          </a:p>
          <a:p>
            <a:r>
              <a:rPr lang="en-US" sz="1600" dirty="0" smtClean="0"/>
              <a:t>used in several early (pre-1995) demos and even some commercial games (</a:t>
            </a:r>
            <a:r>
              <a:rPr lang="en-US" sz="1600" dirty="0" err="1" smtClean="0"/>
              <a:t>Ultima</a:t>
            </a:r>
            <a:r>
              <a:rPr lang="en-US" sz="1600" dirty="0" smtClean="0"/>
              <a:t> 7/8)</a:t>
            </a:r>
          </a:p>
          <a:p>
            <a:r>
              <a:rPr lang="en-US" sz="1600" dirty="0" smtClean="0"/>
              <a:t>expanding CS limit over 64 KB or switching to 32 bit code segment is practically useless (RM IRQs corrupt high 16 bits of EIP, and DOS/BIOS code won’t work in 32-bit real mode)</a:t>
            </a:r>
          </a:p>
          <a:p>
            <a:pPr lvl="1"/>
            <a:r>
              <a:rPr lang="en-US" sz="1200" dirty="0"/>
              <a:t>n</a:t>
            </a:r>
            <a:r>
              <a:rPr lang="en-US" sz="1200" dirty="0" smtClean="0"/>
              <a:t>evertheless, there is at least one demo (Project Angel by Impact Studios, 1994) using 32-bit flat real mode</a:t>
            </a:r>
          </a:p>
          <a:p>
            <a:r>
              <a:rPr lang="en-US" sz="1600" dirty="0" smtClean="0"/>
              <a:t>With the availability of DOS extenders, 32-bit protected mode is more attractive and easier to use than flat real </a:t>
            </a:r>
            <a:r>
              <a:rPr lang="en-US" sz="1600" dirty="0" err="1" smtClean="0"/>
              <a:t>mdoe</a:t>
            </a:r>
            <a:endParaRPr lang="en-US" sz="1600" dirty="0"/>
          </a:p>
        </p:txBody>
      </p:sp>
    </p:spTree>
    <p:extLst>
      <p:ext uri="{BB962C8B-B14F-4D97-AF65-F5344CB8AC3E}">
        <p14:creationId xmlns:p14="http://schemas.microsoft.com/office/powerpoint/2010/main" val="3988941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interrupts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74</a:t>
            </a:fld>
            <a:endParaRPr lang="ru-RU"/>
          </a:p>
        </p:txBody>
      </p:sp>
      <p:sp>
        <p:nvSpPr>
          <p:cNvPr id="5" name="Объект 2"/>
          <p:cNvSpPr txBox="1">
            <a:spLocks/>
          </p:cNvSpPr>
          <p:nvPr/>
        </p:nvSpPr>
        <p:spPr>
          <a:xfrm>
            <a:off x="395536" y="776436"/>
            <a:ext cx="8280920" cy="41715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err="1" smtClean="0"/>
              <a:t>Irqs</a:t>
            </a:r>
            <a:r>
              <a:rPr lang="en-US" sz="1600" dirty="0"/>
              <a:t> </a:t>
            </a:r>
            <a:r>
              <a:rPr lang="en-US" sz="1600" dirty="0" smtClean="0"/>
              <a:t>and software interrupts</a:t>
            </a:r>
            <a:endParaRPr lang="en-US" sz="1600" dirty="0"/>
          </a:p>
        </p:txBody>
      </p:sp>
    </p:spTree>
    <p:extLst>
      <p:ext uri="{BB962C8B-B14F-4D97-AF65-F5344CB8AC3E}">
        <p14:creationId xmlns:p14="http://schemas.microsoft.com/office/powerpoint/2010/main" val="2821853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a:t>
            </a:r>
            <a:r>
              <a:rPr lang="en-US" sz="3600" dirty="0" err="1" smtClean="0"/>
              <a:t>isa</a:t>
            </a:r>
            <a:r>
              <a:rPr lang="en-US" sz="3600" dirty="0" smtClean="0"/>
              <a:t> </a:t>
            </a:r>
            <a:r>
              <a:rPr lang="en-US" sz="3600" dirty="0" err="1" smtClean="0"/>
              <a:t>dma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75</a:t>
            </a:fld>
            <a:endParaRPr lang="ru-RU"/>
          </a:p>
        </p:txBody>
      </p:sp>
      <p:sp>
        <p:nvSpPr>
          <p:cNvPr id="5" name="Объект 2"/>
          <p:cNvSpPr txBox="1">
            <a:spLocks/>
          </p:cNvSpPr>
          <p:nvPr/>
        </p:nvSpPr>
        <p:spPr>
          <a:xfrm>
            <a:off x="395536" y="776436"/>
            <a:ext cx="8280920" cy="41715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600" dirty="0"/>
          </a:p>
        </p:txBody>
      </p:sp>
    </p:spTree>
    <p:extLst>
      <p:ext uri="{BB962C8B-B14F-4D97-AF65-F5344CB8AC3E}">
        <p14:creationId xmlns:p14="http://schemas.microsoft.com/office/powerpoint/2010/main" val="127872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smtClean="0"/>
              <a:t>timing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76</a:t>
            </a:fld>
            <a:endParaRPr lang="ru-RU"/>
          </a:p>
        </p:txBody>
      </p:sp>
      <p:sp>
        <p:nvSpPr>
          <p:cNvPr id="5" name="Объект 2"/>
          <p:cNvSpPr txBox="1">
            <a:spLocks/>
          </p:cNvSpPr>
          <p:nvPr/>
        </p:nvSpPr>
        <p:spPr>
          <a:xfrm>
            <a:off x="395536" y="776436"/>
            <a:ext cx="8280920" cy="409957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smtClean="0"/>
              <a:t>PCs </a:t>
            </a:r>
            <a:r>
              <a:rPr lang="en-US" sz="1800" dirty="0" smtClean="0"/>
              <a:t>are usually employ several timing methods:</a:t>
            </a:r>
          </a:p>
          <a:p>
            <a:r>
              <a:rPr lang="en-US" sz="1800" dirty="0" smtClean="0"/>
              <a:t>Programmable Interval Timer Channel 0 at IRQ0</a:t>
            </a:r>
          </a:p>
          <a:p>
            <a:pPr lvl="1"/>
            <a:r>
              <a:rPr lang="en-US" sz="1400" dirty="0" smtClean="0"/>
              <a:t>running at 18.2 Hz  by default, used by BIOS for disk timeouts and time counting</a:t>
            </a:r>
          </a:p>
          <a:p>
            <a:pPr lvl="1"/>
            <a:r>
              <a:rPr lang="en-US" sz="1400" dirty="0"/>
              <a:t>t</a:t>
            </a:r>
            <a:r>
              <a:rPr lang="en-US" sz="1400" dirty="0" smtClean="0"/>
              <a:t>he primary and precise enough universal timing source</a:t>
            </a:r>
          </a:p>
          <a:p>
            <a:pPr lvl="1"/>
            <a:r>
              <a:rPr lang="en-US" sz="1400" dirty="0"/>
              <a:t>o</a:t>
            </a:r>
            <a:r>
              <a:rPr lang="en-US" sz="1400" dirty="0" smtClean="0"/>
              <a:t>ften being used by TSRs and sound syste</a:t>
            </a:r>
            <a:r>
              <a:rPr lang="en-US" sz="1400" dirty="0" smtClean="0"/>
              <a:t>ms, needs precautions for timer sharing</a:t>
            </a:r>
            <a:endParaRPr lang="en-US" sz="1400" dirty="0" smtClean="0"/>
          </a:p>
          <a:p>
            <a:r>
              <a:rPr lang="en-US" sz="1800" dirty="0" smtClean="0"/>
              <a:t>RTC timer at IRQ8 (AT and higher)</a:t>
            </a:r>
          </a:p>
          <a:p>
            <a:pPr lvl="1"/>
            <a:r>
              <a:rPr lang="en-US" sz="1400" dirty="0"/>
              <a:t>c</a:t>
            </a:r>
            <a:r>
              <a:rPr lang="en-US" sz="1400" dirty="0" smtClean="0"/>
              <a:t>ounts at rates from 8 up to 8192 Hz, with power-of-two frequency step</a:t>
            </a:r>
          </a:p>
          <a:p>
            <a:pPr lvl="1"/>
            <a:r>
              <a:rPr lang="en-US" sz="1400" dirty="0"/>
              <a:t>u</a:t>
            </a:r>
            <a:r>
              <a:rPr lang="en-US" sz="1400" dirty="0" smtClean="0"/>
              <a:t>nused by BIOS routines by default, easy to interface (example in </a:t>
            </a:r>
            <a:r>
              <a:rPr lang="en-US" sz="1400" dirty="0" err="1" smtClean="0"/>
              <a:t>rtc_test</a:t>
            </a:r>
            <a:r>
              <a:rPr lang="en-US" sz="1400" dirty="0" smtClean="0"/>
              <a:t> folder)</a:t>
            </a:r>
            <a:endParaRPr lang="en-US" sz="1400" dirty="0"/>
          </a:p>
          <a:p>
            <a:r>
              <a:rPr lang="en-US" sz="1800" dirty="0" smtClean="0"/>
              <a:t>Time Stamp Counter (Pentium and higher)</a:t>
            </a:r>
          </a:p>
          <a:p>
            <a:pPr lvl="1"/>
            <a:r>
              <a:rPr lang="en-US" sz="1400" dirty="0" smtClean="0"/>
              <a:t>Incremented each CPU clock, available by RDTSC instruction in EDX:EAX</a:t>
            </a:r>
          </a:p>
          <a:p>
            <a:pPr lvl="1"/>
            <a:r>
              <a:rPr lang="en-US" sz="1400" dirty="0"/>
              <a:t>n</a:t>
            </a:r>
            <a:r>
              <a:rPr lang="en-US" sz="1400" dirty="0" smtClean="0"/>
              <a:t>eeds calibrating to other timing source (</a:t>
            </a:r>
            <a:r>
              <a:rPr lang="en-US" sz="1400" dirty="0"/>
              <a:t>i</a:t>
            </a:r>
            <a:r>
              <a:rPr lang="en-US" sz="1400" dirty="0" smtClean="0"/>
              <a:t>.e. IRQ0) before use, provides extremely precise timing, very useful in profiling</a:t>
            </a:r>
            <a:endParaRPr lang="en-US" sz="1400" dirty="0" smtClean="0"/>
          </a:p>
          <a:p>
            <a:r>
              <a:rPr lang="en-US" sz="1800" dirty="0" smtClean="0"/>
              <a:t>VGA Vertical Retrace bit in Input Status Register (port 0x3DA bit 3)</a:t>
            </a:r>
          </a:p>
          <a:p>
            <a:pPr lvl="1"/>
            <a:r>
              <a:rPr lang="en-US" sz="1400" dirty="0" smtClean="0"/>
              <a:t>unfortunately VBLANK IRQ is deprecated on VGA and unavailable, and port polling can result in retraces being mussed, causing slowdowns</a:t>
            </a:r>
            <a:endParaRPr lang="en-US" sz="1400" dirty="0" smtClean="0"/>
          </a:p>
        </p:txBody>
      </p:sp>
    </p:spTree>
    <p:extLst>
      <p:ext uri="{BB962C8B-B14F-4D97-AF65-F5344CB8AC3E}">
        <p14:creationId xmlns:p14="http://schemas.microsoft.com/office/powerpoint/2010/main" val="3037811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77</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your working horse for DOS journey :)</a:t>
            </a:r>
            <a:endParaRPr lang="en-US" sz="18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203598"/>
            <a:ext cx="4392488" cy="373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5727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access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78</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238280877"/>
              </p:ext>
            </p:extLst>
          </p:nvPr>
        </p:nvGraphicFramePr>
        <p:xfrm>
          <a:off x="683568" y="771550"/>
          <a:ext cx="7632848" cy="12192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Memory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0xA0000 – 0xAFFFF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EGA/VGAs </a:t>
                      </a:r>
                      <a:r>
                        <a:rPr lang="en-US" sz="2000" dirty="0" err="1">
                          <a:effectLst/>
                        </a:rPr>
                        <a:t>framebuffer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0xB0000 – 0xB7FFF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Monochrome framebuffer</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0xB8000 – 0xBFFFF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Color text and CGA </a:t>
                      </a:r>
                      <a:r>
                        <a:rPr lang="en-US" sz="2000" dirty="0" err="1">
                          <a:effectLst/>
                        </a:rPr>
                        <a:t>famebuffer</a:t>
                      </a:r>
                      <a:endParaRPr lang="ru-RU" sz="2000" dirty="0">
                        <a:effectLst/>
                        <a:latin typeface="Times New Roman"/>
                        <a:ea typeface="Times New Roman"/>
                      </a:endParaRPr>
                    </a:p>
                  </a:txBody>
                  <a:tcPr marL="113634" marR="113634" marT="0" marB="0"/>
                </a:tc>
              </a:tr>
            </a:tbl>
          </a:graphicData>
        </a:graphic>
      </p:graphicFrame>
      <p:graphicFrame>
        <p:nvGraphicFramePr>
          <p:cNvPr id="7" name="Таблица 6"/>
          <p:cNvGraphicFramePr>
            <a:graphicFrameLocks noGrp="1"/>
          </p:cNvGraphicFramePr>
          <p:nvPr>
            <p:extLst>
              <p:ext uri="{D42A27DB-BD31-4B8C-83A1-F6EECF244321}">
                <p14:modId xmlns:p14="http://schemas.microsoft.com/office/powerpoint/2010/main" val="3829102273"/>
              </p:ext>
            </p:extLst>
          </p:nvPr>
        </p:nvGraphicFramePr>
        <p:xfrm>
          <a:off x="683568" y="2283718"/>
          <a:ext cx="7632848" cy="24384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I/O Port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latin typeface="+mn-lt"/>
                          <a:ea typeface="+mn-ea"/>
                        </a:rPr>
                        <a:t>0x3C2/0x3CC</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err="1" smtClean="0">
                          <a:effectLst/>
                        </a:rPr>
                        <a:t>Miscellanous</a:t>
                      </a:r>
                      <a:r>
                        <a:rPr lang="en-US" sz="2000" baseline="0" dirty="0" smtClean="0">
                          <a:effectLst/>
                        </a:rPr>
                        <a:t> Output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0x3D4-3D5/0x3B4-3B5 </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CRT Controller</a:t>
                      </a:r>
                      <a:r>
                        <a:rPr lang="en-US" sz="2000" baseline="0" dirty="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0x3C4-3C5</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smtClean="0">
                          <a:effectLst/>
                        </a:rPr>
                        <a:t>Sequencer</a:t>
                      </a:r>
                      <a:r>
                        <a:rPr lang="en-US" sz="2000" baseline="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0x3DA</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Input Status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0x3CE-3CF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Graphics Controller </a:t>
                      </a:r>
                      <a:r>
                        <a:rPr lang="en-US" sz="2000" baseline="0" dirty="0" smtClean="0">
                          <a:effectLst/>
                        </a:rPr>
                        <a:t>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0x3C0/0x3C1</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Attribute Controller Index/Data (</a:t>
                      </a:r>
                      <a:r>
                        <a:rPr lang="en-US" sz="2000" smtClean="0">
                          <a:effectLst/>
                        </a:rPr>
                        <a:t>combined)</a:t>
                      </a:r>
                    </a:p>
                  </a:txBody>
                  <a:tcPr marL="113634" marR="113634" marT="0" marB="0"/>
                </a:tc>
              </a:tr>
              <a:tr h="177011">
                <a:tc>
                  <a:txBody>
                    <a:bodyPr/>
                    <a:lstStyle/>
                    <a:p>
                      <a:pPr algn="just">
                        <a:spcAft>
                          <a:spcPts val="0"/>
                        </a:spcAft>
                      </a:pPr>
                      <a:r>
                        <a:rPr lang="en-US" sz="2000" dirty="0" smtClean="0">
                          <a:effectLst/>
                        </a:rPr>
                        <a:t>0x3C6-3C9</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latin typeface="+mn-lt"/>
                          <a:ea typeface="+mn-ea"/>
                        </a:rPr>
                        <a:t>RAMDAC</a:t>
                      </a:r>
                      <a:r>
                        <a:rPr lang="en-US" sz="2000" baseline="0" dirty="0" smtClean="0">
                          <a:effectLst/>
                          <a:latin typeface="+mn-lt"/>
                          <a:ea typeface="+mn-ea"/>
                        </a:rPr>
                        <a:t> Registers</a:t>
                      </a:r>
                      <a:endParaRPr lang="ru-RU" sz="2000" dirty="0">
                        <a:effectLst/>
                        <a:latin typeface="Times New Roman"/>
                        <a:ea typeface="Times New Roman"/>
                      </a:endParaRPr>
                    </a:p>
                  </a:txBody>
                  <a:tcPr marL="113634" marR="113634" marT="0" marB="0"/>
                </a:tc>
              </a:tr>
            </a:tbl>
          </a:graphicData>
        </a:graphic>
      </p:graphicFrame>
    </p:spTree>
    <p:extLst>
      <p:ext uri="{BB962C8B-B14F-4D97-AF65-F5344CB8AC3E}">
        <p14:creationId xmlns:p14="http://schemas.microsoft.com/office/powerpoint/2010/main" val="3680550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79</a:t>
            </a:fld>
            <a:endParaRPr lang="ru-RU"/>
          </a:p>
        </p:txBody>
      </p:sp>
      <p:sp>
        <p:nvSpPr>
          <p:cNvPr id="6" name="Объект 2"/>
          <p:cNvSpPr txBox="1">
            <a:spLocks/>
          </p:cNvSpPr>
          <p:nvPr/>
        </p:nvSpPr>
        <p:spPr>
          <a:xfrm>
            <a:off x="384643" y="659896"/>
            <a:ext cx="8147797" cy="407209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800" dirty="0" smtClean="0">
                <a:sym typeface="Wingdings" pitchFamily="2" charset="2"/>
              </a:rPr>
              <a:t>CRT Controller</a:t>
            </a:r>
          </a:p>
          <a:p>
            <a:r>
              <a:rPr lang="af-ZA" sz="1400" dirty="0">
                <a:sym typeface="Wingdings" pitchFamily="2" charset="2"/>
              </a:rPr>
              <a:t>generates all the necessary display </a:t>
            </a:r>
            <a:r>
              <a:rPr lang="af-ZA" sz="1400" dirty="0" smtClean="0">
                <a:sym typeface="Wingdings" pitchFamily="2" charset="2"/>
              </a:rPr>
              <a:t>timings, provides memory address for display refresh</a:t>
            </a:r>
          </a:p>
          <a:p>
            <a:pPr marL="0" indent="0">
              <a:buNone/>
            </a:pPr>
            <a:r>
              <a:rPr lang="af-ZA" sz="1800" dirty="0" smtClean="0">
                <a:sym typeface="Wingdings" pitchFamily="2" charset="2"/>
              </a:rPr>
              <a:t>Sequencer</a:t>
            </a:r>
            <a:endParaRPr lang="af-ZA" sz="1800" dirty="0">
              <a:sym typeface="Wingdings" pitchFamily="2" charset="2"/>
            </a:endParaRPr>
          </a:p>
          <a:p>
            <a:r>
              <a:rPr lang="af-ZA" sz="1400" dirty="0" smtClean="0">
                <a:sym typeface="Wingdings" pitchFamily="2" charset="2"/>
              </a:rPr>
              <a:t>generates basic display timings (dot and character clock), arbiters VRAM accesses between CPU and CRTC, protects bitplanes for being changed</a:t>
            </a:r>
          </a:p>
          <a:p>
            <a:pPr marL="0" indent="0">
              <a:buNone/>
            </a:pPr>
            <a:r>
              <a:rPr lang="af-ZA" sz="1800" dirty="0" smtClean="0">
                <a:sym typeface="Wingdings" pitchFamily="2" charset="2"/>
              </a:rPr>
              <a:t>Graphics Controller</a:t>
            </a:r>
            <a:endParaRPr lang="af-ZA" sz="1800" dirty="0">
              <a:sym typeface="Wingdings" pitchFamily="2" charset="2"/>
            </a:endParaRPr>
          </a:p>
          <a:p>
            <a:r>
              <a:rPr lang="af-ZA" sz="1400" dirty="0">
                <a:sym typeface="Wingdings" pitchFamily="2" charset="2"/>
              </a:rPr>
              <a:t>i</a:t>
            </a:r>
            <a:r>
              <a:rPr lang="af-ZA" sz="1400" dirty="0" smtClean="0">
                <a:sym typeface="Wingdings" pitchFamily="2" charset="2"/>
              </a:rPr>
              <a:t>nterfaces between display memory and both attribute controller and CPU, converts and translates VRAM data, performs complex CPU write/read logic for speeding up access</a:t>
            </a:r>
            <a:endParaRPr lang="af-ZA" sz="1400" dirty="0">
              <a:sym typeface="Wingdings" pitchFamily="2" charset="2"/>
            </a:endParaRPr>
          </a:p>
          <a:p>
            <a:pPr marL="0" indent="0">
              <a:buNone/>
            </a:pPr>
            <a:r>
              <a:rPr lang="af-ZA" sz="1800" dirty="0" smtClean="0">
                <a:sym typeface="Wingdings" pitchFamily="2" charset="2"/>
              </a:rPr>
              <a:t>Attribute Controller</a:t>
            </a:r>
            <a:endParaRPr lang="af-ZA" sz="1800" dirty="0">
              <a:sym typeface="Wingdings" pitchFamily="2" charset="2"/>
            </a:endParaRPr>
          </a:p>
          <a:p>
            <a:r>
              <a:rPr lang="af-ZA" sz="1400" dirty="0" smtClean="0">
                <a:sym typeface="Wingdings" pitchFamily="2" charset="2"/>
              </a:rPr>
              <a:t>formats input graphics and text data to pixel stream, handles blinking, underline and cursor logic</a:t>
            </a:r>
          </a:p>
          <a:p>
            <a:pPr marL="0" indent="0">
              <a:buNone/>
            </a:pPr>
            <a:r>
              <a:rPr lang="af-ZA" sz="1800" dirty="0" smtClean="0">
                <a:sym typeface="Wingdings" pitchFamily="2" charset="2"/>
              </a:rPr>
              <a:t>RAMDAC</a:t>
            </a:r>
            <a:endParaRPr lang="af-ZA" sz="1800" dirty="0">
              <a:sym typeface="Wingdings" pitchFamily="2" charset="2"/>
            </a:endParaRPr>
          </a:p>
          <a:p>
            <a:r>
              <a:rPr lang="af-ZA" sz="1400" dirty="0">
                <a:sym typeface="Wingdings" pitchFamily="2" charset="2"/>
              </a:rPr>
              <a:t>c</a:t>
            </a:r>
            <a:r>
              <a:rPr lang="af-ZA" sz="1400" dirty="0" smtClean="0">
                <a:sym typeface="Wingdings" pitchFamily="2" charset="2"/>
              </a:rPr>
              <a:t>onverts digital pixel stream throung color lookup table to RGB triplets, then converting RGB digital data to analog</a:t>
            </a:r>
          </a:p>
          <a:p>
            <a:pPr marL="0" indent="0">
              <a:buNone/>
            </a:pPr>
            <a:r>
              <a:rPr lang="af-ZA" sz="1600" dirty="0" smtClean="0">
                <a:sym typeface="Wingdings" pitchFamily="2" charset="2"/>
              </a:rPr>
              <a:t>Many SVGA cards add additional functions, e.g. 2D/3D acceleration, fast FIFO interface to VRAM, etc.</a:t>
            </a:r>
          </a:p>
        </p:txBody>
      </p:sp>
    </p:spTree>
    <p:extLst>
      <p:ext uri="{BB962C8B-B14F-4D97-AF65-F5344CB8AC3E}">
        <p14:creationId xmlns:p14="http://schemas.microsoft.com/office/powerpoint/2010/main" val="604674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1993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8</a:t>
            </a:fld>
            <a:endParaRPr lang="ru-RU"/>
          </a:p>
        </p:txBody>
      </p:sp>
      <p:sp>
        <p:nvSpPr>
          <p:cNvPr id="16" name="Объект 2"/>
          <p:cNvSpPr txBox="1">
            <a:spLocks/>
          </p:cNvSpPr>
          <p:nvPr/>
        </p:nvSpPr>
        <p:spPr>
          <a:xfrm>
            <a:off x="457200" y="987574"/>
            <a:ext cx="814724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driving beyond four channel MODs with new trackers and hardware like GUS …</a:t>
            </a:r>
          </a:p>
        </p:txBody>
      </p:sp>
      <p:sp>
        <p:nvSpPr>
          <p:cNvPr id="2" name="Прямоугольник 1"/>
          <p:cNvSpPr/>
          <p:nvPr/>
        </p:nvSpPr>
        <p:spPr>
          <a:xfrm>
            <a:off x="39553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Second Reality by Future Crew (1993)</a:t>
            </a:r>
          </a:p>
        </p:txBody>
      </p:sp>
      <p:sp>
        <p:nvSpPr>
          <p:cNvPr id="3" name="Прямоугольник 2"/>
          <p:cNvSpPr/>
          <p:nvPr/>
        </p:nvSpPr>
        <p:spPr>
          <a:xfrm>
            <a:off x="6045340" y="3795886"/>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Crystal Dream II by Triton (1993)</a:t>
            </a: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7094" y="1995686"/>
            <a:ext cx="2767455" cy="17298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27585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Untitled by Dust (1993)</a:t>
            </a: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995686"/>
            <a:ext cx="2736304" cy="17103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950988"/>
            <a:ext cx="2836328" cy="177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724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graphics controller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80</a:t>
            </a:fld>
            <a:endParaRPr lang="ru-RU"/>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046" y="1131590"/>
            <a:ext cx="3906193" cy="3258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99356" y="843558"/>
            <a:ext cx="4860032" cy="4185761"/>
          </a:xfrm>
          <a:prstGeom prst="rect">
            <a:avLst/>
          </a:prstGeom>
        </p:spPr>
        <p:txBody>
          <a:bodyPr wrap="square">
            <a:spAutoFit/>
          </a:bodyPr>
          <a:lstStyle/>
          <a:p>
            <a:r>
              <a:rPr lang="en-US" sz="1600" dirty="0" smtClean="0"/>
              <a:t>Setting individual pixels with </a:t>
            </a:r>
            <a:r>
              <a:rPr lang="en-US" sz="1600" dirty="0" err="1" smtClean="0"/>
              <a:t>bitplane</a:t>
            </a:r>
            <a:r>
              <a:rPr lang="en-US" sz="1600" dirty="0" smtClean="0"/>
              <a:t> structure is slow</a:t>
            </a:r>
          </a:p>
          <a:p>
            <a:pPr marL="285750" indent="-285750">
              <a:buFont typeface="Arial" panose="020B0604020202020204" pitchFamily="34" charset="0"/>
              <a:buChar char="•"/>
            </a:pPr>
            <a:r>
              <a:rPr lang="en-US" sz="1600" dirty="0" smtClean="0"/>
              <a:t>Read from all 4 </a:t>
            </a:r>
            <a:r>
              <a:rPr lang="en-US" sz="1600" dirty="0" err="1" smtClean="0"/>
              <a:t>bitplanes</a:t>
            </a:r>
            <a:r>
              <a:rPr lang="en-US" sz="1600" dirty="0" smtClean="0"/>
              <a:t>, modify, write back</a:t>
            </a:r>
          </a:p>
          <a:p>
            <a:endParaRPr lang="en-US" dirty="0" smtClean="0"/>
          </a:p>
          <a:p>
            <a:endParaRPr lang="en-US" dirty="0"/>
          </a:p>
          <a:p>
            <a:r>
              <a:rPr lang="en-US" dirty="0" smtClean="0"/>
              <a:t>VGA includes special </a:t>
            </a:r>
            <a:r>
              <a:rPr lang="en-US" dirty="0" err="1" smtClean="0"/>
              <a:t>circuity</a:t>
            </a:r>
            <a:r>
              <a:rPr lang="en-US" dirty="0" smtClean="0"/>
              <a:t> for speeding up</a:t>
            </a:r>
          </a:p>
          <a:p>
            <a:r>
              <a:rPr lang="en-US" dirty="0" smtClean="0"/>
              <a:t>common graphics tasks</a:t>
            </a:r>
          </a:p>
          <a:p>
            <a:endParaRPr lang="en-US" dirty="0"/>
          </a:p>
          <a:p>
            <a:r>
              <a:rPr lang="en-US" dirty="0" smtClean="0"/>
              <a:t>Latches work as 4 8-bit buffers between VRAM, and graphics controller logic, loaded with VRAM data at CPU read address</a:t>
            </a:r>
            <a:endParaRPr lang="en-US" dirty="0"/>
          </a:p>
          <a:p>
            <a:endParaRPr lang="en-US" dirty="0" smtClean="0"/>
          </a:p>
          <a:p>
            <a:r>
              <a:rPr lang="en-US" dirty="0" smtClean="0"/>
              <a:t>Read modes include either reading one selected </a:t>
            </a:r>
            <a:r>
              <a:rPr lang="en-US" dirty="0" err="1" smtClean="0"/>
              <a:t>bitplane</a:t>
            </a:r>
            <a:r>
              <a:rPr lang="en-US" dirty="0" smtClean="0"/>
              <a:t>, or comparing latches data against reference color, allowing pattern searching and fast flood fills</a:t>
            </a:r>
          </a:p>
        </p:txBody>
      </p:sp>
    </p:spTree>
    <p:extLst>
      <p:ext uri="{BB962C8B-B14F-4D97-AF65-F5344CB8AC3E}">
        <p14:creationId xmlns:p14="http://schemas.microsoft.com/office/powerpoint/2010/main" val="1215655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81</a:t>
            </a:fld>
            <a:endParaRPr lang="ru-RU"/>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775042"/>
            <a:ext cx="5184576" cy="1943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9512" y="915566"/>
            <a:ext cx="3240360" cy="1661993"/>
          </a:xfrm>
          <a:prstGeom prst="rect">
            <a:avLst/>
          </a:prstGeom>
        </p:spPr>
        <p:txBody>
          <a:bodyPr wrap="square">
            <a:spAutoFit/>
          </a:bodyPr>
          <a:lstStyle/>
          <a:p>
            <a:r>
              <a:rPr lang="en-US" dirty="0" smtClean="0"/>
              <a:t>Write Mode 0:</a:t>
            </a:r>
          </a:p>
          <a:p>
            <a:pPr marL="285750" indent="-285750">
              <a:buFont typeface="Arial" panose="020B0604020202020204" pitchFamily="34" charset="0"/>
              <a:buChar char="•"/>
            </a:pPr>
            <a:r>
              <a:rPr lang="en-US" sz="1400" dirty="0" smtClean="0"/>
              <a:t>CPU data rotation</a:t>
            </a:r>
          </a:p>
          <a:p>
            <a:pPr marL="285750" indent="-285750">
              <a:buFont typeface="Arial" panose="020B0604020202020204" pitchFamily="34" charset="0"/>
              <a:buChar char="•"/>
            </a:pPr>
            <a:r>
              <a:rPr lang="en-US" sz="1400" dirty="0" smtClean="0"/>
              <a:t>Individual plane Set/Reset control for plane masking</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i</a:t>
            </a:r>
            <a:r>
              <a:rPr lang="en-US" sz="1400" dirty="0" smtClean="0"/>
              <a:t>deal for pattern fill</a:t>
            </a:r>
            <a:endParaRPr lang="ru-RU" sz="1400" dirty="0"/>
          </a:p>
        </p:txBody>
      </p:sp>
      <p:sp>
        <p:nvSpPr>
          <p:cNvPr id="7" name="Прямоугольник 6"/>
          <p:cNvSpPr/>
          <p:nvPr/>
        </p:nvSpPr>
        <p:spPr>
          <a:xfrm>
            <a:off x="5364088" y="3003798"/>
            <a:ext cx="3240360" cy="1661993"/>
          </a:xfrm>
          <a:prstGeom prst="rect">
            <a:avLst/>
          </a:prstGeom>
        </p:spPr>
        <p:txBody>
          <a:bodyPr wrap="square">
            <a:spAutoFit/>
          </a:bodyPr>
          <a:lstStyle/>
          <a:p>
            <a:r>
              <a:rPr lang="en-US" dirty="0" smtClean="0"/>
              <a:t>Write Mode 2:</a:t>
            </a:r>
          </a:p>
          <a:p>
            <a:pPr marL="285750" indent="-285750">
              <a:buFont typeface="Arial" panose="020B0604020202020204" pitchFamily="34" charset="0"/>
              <a:buChar char="•"/>
            </a:pPr>
            <a:r>
              <a:rPr lang="en-US" sz="1400" dirty="0" smtClean="0"/>
              <a:t>CPU data replicating “color” bitwise for all pixels in 8x1 block</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s</a:t>
            </a:r>
            <a:r>
              <a:rPr lang="en-US" sz="1400" dirty="0" smtClean="0"/>
              <a:t>uitable for plotting individual 16c pixels or Mode-X line drawing</a:t>
            </a:r>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96" y="2931790"/>
            <a:ext cx="4939201" cy="158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631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82</a:t>
            </a:fld>
            <a:endParaRPr lang="ru-RU"/>
          </a:p>
        </p:txBody>
      </p:sp>
      <p:sp>
        <p:nvSpPr>
          <p:cNvPr id="3" name="Прямоугольник 2"/>
          <p:cNvSpPr/>
          <p:nvPr/>
        </p:nvSpPr>
        <p:spPr>
          <a:xfrm>
            <a:off x="180688" y="871567"/>
            <a:ext cx="3240360" cy="1354217"/>
          </a:xfrm>
          <a:prstGeom prst="rect">
            <a:avLst/>
          </a:prstGeom>
        </p:spPr>
        <p:txBody>
          <a:bodyPr wrap="square">
            <a:spAutoFit/>
          </a:bodyPr>
          <a:lstStyle/>
          <a:p>
            <a:r>
              <a:rPr lang="en-US" dirty="0" smtClean="0"/>
              <a:t>Write Mode 1:</a:t>
            </a:r>
          </a:p>
          <a:p>
            <a:r>
              <a:rPr lang="en-US" sz="1600" dirty="0" smtClean="0"/>
              <a:t>direct latch-&gt;VRAM copy</a:t>
            </a:r>
          </a:p>
          <a:p>
            <a:r>
              <a:rPr lang="en-US" sz="1600" dirty="0"/>
              <a:t>a</a:t>
            </a:r>
            <a:r>
              <a:rPr lang="en-US" sz="1600" dirty="0" smtClean="0"/>
              <a:t>s latches are loaded for each byte read from memory, this can be used for fast VRAM-&gt;VRAM </a:t>
            </a:r>
            <a:r>
              <a:rPr lang="en-US" sz="1600" dirty="0" err="1" smtClean="0"/>
              <a:t>blits</a:t>
            </a:r>
            <a:r>
              <a:rPr lang="en-US" sz="1600" dirty="0" smtClean="0"/>
              <a:t> </a:t>
            </a:r>
          </a:p>
        </p:txBody>
      </p:sp>
      <p:sp>
        <p:nvSpPr>
          <p:cNvPr id="7" name="Прямоугольник 6"/>
          <p:cNvSpPr/>
          <p:nvPr/>
        </p:nvSpPr>
        <p:spPr>
          <a:xfrm>
            <a:off x="5345008" y="3182394"/>
            <a:ext cx="3240360" cy="1446550"/>
          </a:xfrm>
          <a:prstGeom prst="rect">
            <a:avLst/>
          </a:prstGeom>
        </p:spPr>
        <p:txBody>
          <a:bodyPr wrap="square">
            <a:spAutoFit/>
          </a:bodyPr>
          <a:lstStyle/>
          <a:p>
            <a:r>
              <a:rPr lang="en-US" dirty="0" smtClean="0"/>
              <a:t>Write Mode 3:</a:t>
            </a:r>
          </a:p>
          <a:p>
            <a:r>
              <a:rPr lang="en-US" sz="1400" dirty="0"/>
              <a:t>CPU data </a:t>
            </a:r>
            <a:r>
              <a:rPr lang="en-US" sz="1400" dirty="0" smtClean="0"/>
              <a:t>rotation and masking with bit mask, used as bitwise “selection” between latch data and constant color</a:t>
            </a:r>
            <a:endParaRPr lang="en-US" sz="1400" dirty="0"/>
          </a:p>
          <a:p>
            <a:r>
              <a:rPr lang="en-US" sz="1400" dirty="0" smtClean="0"/>
              <a:t>suitable for pattern or line drawing in 16 color modes</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862781"/>
            <a:ext cx="4099716" cy="1684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71" y="2859782"/>
            <a:ext cx="4771323" cy="194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80082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83</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k</a:t>
            </a:r>
            <a:r>
              <a:rPr lang="en-US" sz="1600" dirty="0" smtClean="0"/>
              <a:t>nown from EGA days and 640x480 </a:t>
            </a:r>
            <a:r>
              <a:rPr lang="en-US" sz="1600" dirty="0" err="1" smtClean="0"/>
              <a:t>HiRes</a:t>
            </a:r>
            <a:r>
              <a:rPr lang="en-US" sz="1600" dirty="0" smtClean="0"/>
              <a:t> modes, being greatly enhanced in VGA:</a:t>
            </a:r>
          </a:p>
          <a:p>
            <a:r>
              <a:rPr lang="en-US" sz="1600" dirty="0" smtClean="0"/>
              <a:t>16 sets of 16 colors, out of total 262144 colors</a:t>
            </a:r>
          </a:p>
          <a:p>
            <a:r>
              <a:rPr lang="en-US" sz="1600" dirty="0" smtClean="0"/>
              <a:t>split screen and smooth scrolling</a:t>
            </a:r>
          </a:p>
          <a:p>
            <a:r>
              <a:rPr lang="en-US" sz="1600" dirty="0"/>
              <a:t>u</a:t>
            </a:r>
            <a:r>
              <a:rPr lang="en-US" sz="1600" dirty="0" smtClean="0"/>
              <a:t>p to 8 video pages</a:t>
            </a:r>
          </a:p>
          <a:p>
            <a:r>
              <a:rPr lang="en-US" sz="1600" dirty="0" smtClean="0"/>
              <a:t>200-lines mode double scanning improving graphics quality</a:t>
            </a:r>
          </a:p>
          <a:p>
            <a:r>
              <a:rPr lang="en-US" sz="1600" dirty="0" err="1"/>
              <a:t>b</a:t>
            </a:r>
            <a:r>
              <a:rPr lang="en-US" sz="1600" dirty="0" err="1" smtClean="0"/>
              <a:t>itplane</a:t>
            </a:r>
            <a:r>
              <a:rPr lang="en-US" sz="1600" dirty="0" smtClean="0"/>
              <a:t> structure, ideally suited for flat-shaded 3D and translucency effects</a:t>
            </a:r>
          </a:p>
          <a:p>
            <a:pPr marL="0" indent="0">
              <a:buNone/>
            </a:pPr>
            <a:r>
              <a:rPr lang="en-US" sz="1600" dirty="0"/>
              <a:t>l</a:t>
            </a:r>
            <a:r>
              <a:rPr lang="en-US" sz="1600" dirty="0" smtClean="0"/>
              <a:t>ots of VGA demos and games take advantages of 16-color modes for fast and smooth action</a:t>
            </a:r>
            <a:endParaRPr lang="en-US" sz="1600" dirty="0"/>
          </a:p>
        </p:txBody>
      </p:sp>
      <p:pic>
        <p:nvPicPr>
          <p:cNvPr id="13314" name="Picture 2" descr="https://www.old-games.ru/games/pc/duke_nukem_2/screenshots/Duke_Nukem_2_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03798"/>
            <a:ext cx="2726026" cy="17037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www.old-games.ru/games/pc/prehistorik_2/screenshots/107_59a01749716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91344"/>
            <a:ext cx="2745952" cy="171622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137" y="2991344"/>
            <a:ext cx="2745664" cy="171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27663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84</a:t>
            </a:fld>
            <a:endParaRPr lang="ru-RU"/>
          </a:p>
        </p:txBody>
      </p:sp>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680672"/>
            <a:ext cx="5544616" cy="411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448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85</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most innovative addition to VGA, giving vivid colors and outperforming competing platforms</a:t>
            </a:r>
          </a:p>
          <a:p>
            <a:r>
              <a:rPr lang="en-US" sz="1600" dirty="0"/>
              <a:t>l</a:t>
            </a:r>
            <a:r>
              <a:rPr lang="en-US" sz="1600" dirty="0" smtClean="0"/>
              <a:t>inear memory layout (one byte – one pixel), ideal for graphics applications, faster than planar </a:t>
            </a:r>
            <a:r>
              <a:rPr lang="en-US" sz="1600" dirty="0"/>
              <a:t>approach and </a:t>
            </a:r>
            <a:r>
              <a:rPr lang="en-US" sz="1600" dirty="0" smtClean="0"/>
              <a:t>giving </a:t>
            </a:r>
            <a:r>
              <a:rPr lang="en-US" sz="1600" dirty="0"/>
              <a:t>green light </a:t>
            </a:r>
            <a:r>
              <a:rPr lang="en-US" sz="1600" dirty="0" smtClean="0"/>
              <a:t>to fast paced 3D action FPS</a:t>
            </a:r>
          </a:p>
          <a:p>
            <a:r>
              <a:rPr lang="en-US" sz="1600" dirty="0"/>
              <a:t>w</a:t>
            </a:r>
            <a:r>
              <a:rPr lang="en-US" sz="1600" dirty="0" smtClean="0"/>
              <a:t>ide palette range – 64 RGB levels, total 262144 colors palette</a:t>
            </a:r>
          </a:p>
          <a:p>
            <a:r>
              <a:rPr lang="en-US" sz="1600" dirty="0"/>
              <a:t>c</a:t>
            </a:r>
            <a:r>
              <a:rPr lang="en-US" sz="1600" dirty="0" smtClean="0"/>
              <a:t>ons: chained on top of EGA planar architecture, wasting ¾ of VRAM and permitting one page only :(</a:t>
            </a:r>
          </a:p>
          <a:p>
            <a:pPr marL="0" indent="0">
              <a:buNone/>
            </a:pPr>
            <a:endParaRPr lang="en-US" sz="1600" dirty="0"/>
          </a:p>
        </p:txBody>
      </p:sp>
    </p:spTree>
    <p:extLst>
      <p:ext uri="{BB962C8B-B14F-4D97-AF65-F5344CB8AC3E}">
        <p14:creationId xmlns:p14="http://schemas.microsoft.com/office/powerpoint/2010/main" val="2769347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86</a:t>
            </a:fld>
            <a:endParaRPr lang="ru-RU"/>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860" y="771550"/>
            <a:ext cx="6450460" cy="40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05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87</a:t>
            </a:fld>
            <a:endParaRPr lang="ru-RU"/>
          </a:p>
        </p:txBody>
      </p:sp>
      <p:sp>
        <p:nvSpPr>
          <p:cNvPr id="5" name="Объект 2"/>
          <p:cNvSpPr txBox="1">
            <a:spLocks/>
          </p:cNvSpPr>
          <p:nvPr/>
        </p:nvSpPr>
        <p:spPr>
          <a:xfrm>
            <a:off x="395536" y="699542"/>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discovered by several people, popularized by Michael </a:t>
            </a:r>
            <a:r>
              <a:rPr lang="en-US" sz="1600" dirty="0" err="1" smtClean="0"/>
              <a:t>Abrash</a:t>
            </a:r>
            <a:r>
              <a:rPr lang="en-US" sz="1600" dirty="0" smtClean="0"/>
              <a:t>, the way of disabling plane chaining results in faster</a:t>
            </a:r>
          </a:p>
          <a:p>
            <a:r>
              <a:rPr lang="en-US" sz="1600" dirty="0"/>
              <a:t>e</a:t>
            </a:r>
            <a:r>
              <a:rPr lang="en-US" sz="1600" dirty="0" smtClean="0"/>
              <a:t>ntire </a:t>
            </a:r>
            <a:r>
              <a:rPr lang="en-US" sz="1600" dirty="0" smtClean="0"/>
              <a:t>VRAM is useable, allowing 4 pages in 320x200 mode, smooth scrolling/panning, double\triple buffering and high resolutions up to 360x480</a:t>
            </a:r>
          </a:p>
          <a:p>
            <a:r>
              <a:rPr lang="en-US" sz="1600" dirty="0" smtClean="0"/>
              <a:t>Write Mode 1 (VRAM copy) can be used for fast sprite and image objects </a:t>
            </a:r>
            <a:r>
              <a:rPr lang="en-US" sz="1600" dirty="0" err="1" smtClean="0"/>
              <a:t>blitting</a:t>
            </a:r>
            <a:endParaRPr lang="en-US" sz="1600" dirty="0" smtClean="0"/>
          </a:p>
          <a:p>
            <a:r>
              <a:rPr lang="en-US" sz="1600" dirty="0"/>
              <a:t>s</a:t>
            </a:r>
            <a:r>
              <a:rPr lang="en-US" sz="1600" dirty="0" smtClean="0"/>
              <a:t>omewhat </a:t>
            </a:r>
            <a:r>
              <a:rPr lang="en-US" sz="1600" dirty="0" err="1" smtClean="0"/>
              <a:t>ankward</a:t>
            </a:r>
            <a:r>
              <a:rPr lang="en-US" sz="1600" dirty="0" smtClean="0"/>
              <a:t> memory layout, still pretty fast for column filling</a:t>
            </a:r>
          </a:p>
          <a:p>
            <a:pPr lvl="1"/>
            <a:r>
              <a:rPr lang="en-US" sz="1400" dirty="0" smtClean="0"/>
              <a:t>early </a:t>
            </a:r>
            <a:r>
              <a:rPr lang="en-US" sz="1400" dirty="0" smtClean="0"/>
              <a:t>3D shooters like </a:t>
            </a:r>
            <a:r>
              <a:rPr lang="en-US" sz="1400" dirty="0" err="1" smtClean="0"/>
              <a:t>Wolfenstein</a:t>
            </a:r>
            <a:r>
              <a:rPr lang="en-US" sz="1400" dirty="0" smtClean="0"/>
              <a:t> 3D (1992) and DOOM (1993) render walls as textured columns of constant depth, which is equally fast in both Chain-4 Mode 0x13 and Mode-X, while the latter having advantage of multiple page buffering</a:t>
            </a:r>
            <a:endParaRPr lang="en-US" sz="1400" dirty="0"/>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291830"/>
            <a:ext cx="2744929" cy="1710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descr="F:\emul\DOSBox-X\latest_build\capture\wolf3d_0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2712" y="2931790"/>
            <a:ext cx="2588045" cy="161752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425" y="3238322"/>
            <a:ext cx="2647142" cy="176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059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88</a:t>
            </a:fld>
            <a:endParaRPr lang="ru-RU"/>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456" y="771548"/>
            <a:ext cx="6408712" cy="4138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052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89</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good </a:t>
            </a:r>
            <a:r>
              <a:rPr lang="en-US" sz="1600" dirty="0" err="1" smtClean="0"/>
              <a:t>ol</a:t>
            </a:r>
            <a:r>
              <a:rPr lang="en-US" sz="1600" dirty="0" smtClean="0"/>
              <a:t>’ </a:t>
            </a:r>
            <a:r>
              <a:rPr lang="en-US" sz="1600" dirty="0" err="1" smtClean="0"/>
              <a:t>textmode</a:t>
            </a:r>
            <a:r>
              <a:rPr lang="en-US" sz="1600" dirty="0" smtClean="0"/>
              <a:t> got also heavily upgraded in EGA and VGA:</a:t>
            </a:r>
          </a:p>
          <a:p>
            <a:r>
              <a:rPr lang="en-US" sz="1600" dirty="0"/>
              <a:t>u</a:t>
            </a:r>
            <a:r>
              <a:rPr lang="en-US" sz="1600" dirty="0" smtClean="0"/>
              <a:t>p to 8 user-defined character fonts, 1 or 2 on screen</a:t>
            </a:r>
          </a:p>
          <a:p>
            <a:r>
              <a:rPr lang="en-US" sz="1600" dirty="0"/>
              <a:t>b</a:t>
            </a:r>
            <a:r>
              <a:rPr lang="en-US" sz="1600" dirty="0" smtClean="0"/>
              <a:t>link, underline and hardware cursor effects</a:t>
            </a:r>
          </a:p>
          <a:p>
            <a:r>
              <a:rPr lang="en-US" sz="1600" dirty="0" smtClean="0"/>
              <a:t>smooth text scrolling and panning</a:t>
            </a:r>
          </a:p>
          <a:p>
            <a:r>
              <a:rPr lang="en-US" sz="1600" dirty="0"/>
              <a:t>h</a:t>
            </a:r>
            <a:r>
              <a:rPr lang="en-US" sz="1600" dirty="0" smtClean="0"/>
              <a:t>igh character resolution – 9x16 font, 1-32 lines</a:t>
            </a:r>
          </a:p>
          <a:p>
            <a:endParaRPr lang="en-US" sz="1600" dirty="0"/>
          </a:p>
          <a:p>
            <a:pPr marL="0" indent="0">
              <a:buNone/>
            </a:pPr>
            <a:r>
              <a:rPr lang="en-US" sz="1600" dirty="0" smtClean="0"/>
              <a:t>enhanced capabilities were hugely praised by ASCII/ANSI scene</a:t>
            </a:r>
          </a:p>
        </p:txBody>
      </p:sp>
    </p:spTree>
    <p:extLst>
      <p:ext uri="{BB962C8B-B14F-4D97-AF65-F5344CB8AC3E}">
        <p14:creationId xmlns:p14="http://schemas.microsoft.com/office/powerpoint/2010/main" val="150273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1994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9</a:t>
            </a:fld>
            <a:endParaRPr lang="ru-RU"/>
          </a:p>
        </p:txBody>
      </p:sp>
      <p:sp>
        <p:nvSpPr>
          <p:cNvPr id="16" name="Объект 2"/>
          <p:cNvSpPr txBox="1">
            <a:spLocks/>
          </p:cNvSpPr>
          <p:nvPr/>
        </p:nvSpPr>
        <p:spPr>
          <a:xfrm>
            <a:off x="323528" y="10509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200" dirty="0">
                <a:sym typeface="Wingdings" panose="05000000000000000000" pitchFamily="2" charset="2"/>
              </a:rPr>
              <a:t>... quickly catching up with and beyond the new Amiga AGA capabilities …</a:t>
            </a:r>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Verses by Electromotive Force (1994)</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No! by </a:t>
            </a:r>
            <a:r>
              <a:rPr lang="en-US" dirty="0" err="1">
                <a:sym typeface="Wingdings" panose="05000000000000000000" pitchFamily="2" charset="2"/>
              </a:rPr>
              <a:t>NoooN</a:t>
            </a:r>
            <a:r>
              <a:rPr lang="en-US" dirty="0">
                <a:sym typeface="Wingdings" panose="05000000000000000000" pitchFamily="2" charset="2"/>
              </a:rPr>
              <a:t> (1994)</a:t>
            </a:r>
          </a:p>
        </p:txBody>
      </p:sp>
      <p:sp>
        <p:nvSpPr>
          <p:cNvPr id="12" name="Прямоугольник 11"/>
          <p:cNvSpPr/>
          <p:nvPr/>
        </p:nvSpPr>
        <p:spPr>
          <a:xfrm>
            <a:off x="3419872" y="3869635"/>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Cyboman</a:t>
            </a:r>
            <a:r>
              <a:rPr lang="en-US" dirty="0">
                <a:sym typeface="Wingdings" panose="05000000000000000000" pitchFamily="2" charset="2"/>
              </a:rPr>
              <a:t> 2 by Complex (1994)</a:t>
            </a: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7347" y="1993945"/>
            <a:ext cx="2882805" cy="180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5340" y="1989428"/>
            <a:ext cx="2890032" cy="1806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485" y="2008627"/>
            <a:ext cx="2836339" cy="1772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124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 y="472817"/>
            <a:ext cx="8579296" cy="428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90</a:t>
            </a:fld>
            <a:endParaRPr lang="ru-RU"/>
          </a:p>
        </p:txBody>
      </p:sp>
    </p:spTree>
    <p:extLst>
      <p:ext uri="{BB962C8B-B14F-4D97-AF65-F5344CB8AC3E}">
        <p14:creationId xmlns:p14="http://schemas.microsoft.com/office/powerpoint/2010/main" val="37143423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91</a:t>
            </a:fld>
            <a:endParaRPr lang="ru-RU"/>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 y="771550"/>
            <a:ext cx="8631585" cy="3127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435846"/>
            <a:ext cx="3208784" cy="144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54551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 :: colors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92</a:t>
            </a:fld>
            <a:endParaRPr lang="ru-RU"/>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87575"/>
            <a:ext cx="3984044" cy="1701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84644" y="1059582"/>
            <a:ext cx="4572000" cy="1323439"/>
          </a:xfrm>
          <a:prstGeom prst="rect">
            <a:avLst/>
          </a:prstGeom>
        </p:spPr>
        <p:txBody>
          <a:bodyPr>
            <a:spAutoFit/>
          </a:bodyPr>
          <a:lstStyle/>
          <a:p>
            <a:r>
              <a:rPr lang="en-US" sz="1600" dirty="0" smtClean="0"/>
              <a:t>attribute controller palette colors </a:t>
            </a:r>
          </a:p>
          <a:p>
            <a:endParaRPr lang="en-US" sz="1600" dirty="0"/>
          </a:p>
          <a:p>
            <a:r>
              <a:rPr lang="en-US" sz="1600" dirty="0"/>
              <a:t>w</a:t>
            </a:r>
            <a:r>
              <a:rPr lang="en-US" sz="1600" dirty="0" smtClean="0"/>
              <a:t>ith Color Page registers, either 4 sets out of 64 colors or 16 sets out of 16 can be selected with one register write</a:t>
            </a:r>
            <a:endParaRPr lang="en-US" sz="1600" dirty="0"/>
          </a:p>
        </p:txBody>
      </p:sp>
      <p:sp>
        <p:nvSpPr>
          <p:cNvPr id="5" name="Прямоугольник 4"/>
          <p:cNvSpPr/>
          <p:nvPr/>
        </p:nvSpPr>
        <p:spPr>
          <a:xfrm>
            <a:off x="4579580" y="3291830"/>
            <a:ext cx="3912036" cy="1323439"/>
          </a:xfrm>
          <a:prstGeom prst="rect">
            <a:avLst/>
          </a:prstGeom>
        </p:spPr>
        <p:txBody>
          <a:bodyPr wrap="square">
            <a:spAutoFit/>
          </a:bodyPr>
          <a:lstStyle/>
          <a:p>
            <a:pPr algn="r"/>
            <a:r>
              <a:rPr lang="en-US" sz="1600" dirty="0" smtClean="0"/>
              <a:t>RAMDAC palette colors</a:t>
            </a:r>
          </a:p>
          <a:p>
            <a:pPr algn="r"/>
            <a:endParaRPr lang="en-US" sz="1600" dirty="0" smtClean="0"/>
          </a:p>
          <a:p>
            <a:pPr algn="r"/>
            <a:r>
              <a:rPr lang="en-US" sz="1600" dirty="0" smtClean="0"/>
              <a:t>total 3x256 colors =  768 bytes, Red first then Green and Blue; palette index is </a:t>
            </a:r>
            <a:r>
              <a:rPr lang="en-US" sz="1600" dirty="0" err="1" smtClean="0"/>
              <a:t>autoincremented</a:t>
            </a:r>
            <a:r>
              <a:rPr lang="en-US" sz="1600" dirty="0" smtClean="0"/>
              <a:t> for batch color updates</a:t>
            </a:r>
            <a:endParaRPr lang="en-US" sz="1600" dirty="0"/>
          </a:p>
        </p:txBody>
      </p:sp>
      <p:cxnSp>
        <p:nvCxnSpPr>
          <p:cNvPr id="8" name="Прямая со стрелкой 7"/>
          <p:cNvCxnSpPr/>
          <p:nvPr/>
        </p:nvCxnSpPr>
        <p:spPr>
          <a:xfrm>
            <a:off x="3419872" y="1275606"/>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32" y="3184925"/>
            <a:ext cx="3688085" cy="1457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Прямая со стрелкой 9"/>
          <p:cNvCxnSpPr/>
          <p:nvPr/>
        </p:nvCxnSpPr>
        <p:spPr>
          <a:xfrm flipH="1">
            <a:off x="4283968" y="3507854"/>
            <a:ext cx="18722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5092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split screen</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93</a:t>
            </a:fld>
            <a:endParaRPr lang="ru-RU"/>
          </a:p>
        </p:txBody>
      </p:sp>
      <p:sp>
        <p:nvSpPr>
          <p:cNvPr id="3" name="Прямоугольник 2"/>
          <p:cNvSpPr/>
          <p:nvPr/>
        </p:nvSpPr>
        <p:spPr>
          <a:xfrm>
            <a:off x="324996" y="771550"/>
            <a:ext cx="7887756" cy="1077218"/>
          </a:xfrm>
          <a:prstGeom prst="rect">
            <a:avLst/>
          </a:prstGeom>
        </p:spPr>
        <p:txBody>
          <a:bodyPr wrap="square">
            <a:spAutoFit/>
          </a:bodyPr>
          <a:lstStyle/>
          <a:p>
            <a:r>
              <a:rPr lang="en-US" sz="1600" dirty="0"/>
              <a:t>a</a:t>
            </a:r>
            <a:r>
              <a:rPr lang="en-US" sz="1600" dirty="0" smtClean="0"/>
              <a:t>bility to scroll playfield independently of bottom bar</a:t>
            </a:r>
          </a:p>
          <a:p>
            <a:pPr marL="285750" indent="-285750">
              <a:buFont typeface="Arial" panose="020B0604020202020204" pitchFamily="34" charset="0"/>
              <a:buChar char="•"/>
            </a:pPr>
            <a:r>
              <a:rPr lang="en-US" sz="1600" dirty="0"/>
              <a:t>s</a:t>
            </a:r>
            <a:r>
              <a:rPr lang="en-US" sz="1600" dirty="0" smtClean="0"/>
              <a:t>tatic graphics is placed at offset 0</a:t>
            </a:r>
          </a:p>
          <a:p>
            <a:pPr marL="285750" indent="-285750">
              <a:buFont typeface="Arial" panose="020B0604020202020204" pitchFamily="34" charset="0"/>
              <a:buChar char="•"/>
            </a:pPr>
            <a:r>
              <a:rPr lang="en-US" sz="1600" dirty="0" smtClean="0"/>
              <a:t>CRTC Line </a:t>
            </a:r>
            <a:r>
              <a:rPr lang="en-US" sz="1600" dirty="0"/>
              <a:t>C</a:t>
            </a:r>
            <a:r>
              <a:rPr lang="en-US" sz="1600" dirty="0" smtClean="0"/>
              <a:t>ompare register sets to number of split line</a:t>
            </a:r>
          </a:p>
          <a:p>
            <a:pPr marL="285750" indent="-285750">
              <a:buFont typeface="Arial" panose="020B0604020202020204" pitchFamily="34" charset="0"/>
              <a:buChar char="•"/>
            </a:pPr>
            <a:r>
              <a:rPr lang="en-US" sz="1600" dirty="0"/>
              <a:t>w</a:t>
            </a:r>
            <a:r>
              <a:rPr lang="en-US" sz="1600" dirty="0" smtClean="0"/>
              <a:t>hen split line is reached, display address counter resets to 0</a:t>
            </a:r>
            <a:endParaRPr lang="en-US" sz="1600" dirty="0"/>
          </a:p>
        </p:txBody>
      </p:sp>
      <p:pic>
        <p:nvPicPr>
          <p:cNvPr id="276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81" y="1923679"/>
            <a:ext cx="8525661" cy="2451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76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94</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49" y="1563638"/>
            <a:ext cx="8335125" cy="279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1429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95</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38" y="1491630"/>
            <a:ext cx="8428926" cy="2901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7335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 :: precautions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96</a:t>
            </a:fld>
            <a:endParaRPr lang="ru-RU"/>
          </a:p>
        </p:txBody>
      </p:sp>
      <p:sp>
        <p:nvSpPr>
          <p:cNvPr id="6" name="Прямоугольник 5"/>
          <p:cNvSpPr/>
          <p:nvPr/>
        </p:nvSpPr>
        <p:spPr>
          <a:xfrm>
            <a:off x="307464" y="818436"/>
            <a:ext cx="8208912" cy="4031873"/>
          </a:xfrm>
          <a:prstGeom prst="rect">
            <a:avLst/>
          </a:prstGeom>
        </p:spPr>
        <p:txBody>
          <a:bodyPr wrap="square">
            <a:spAutoFit/>
          </a:bodyPr>
          <a:lstStyle/>
          <a:p>
            <a:r>
              <a:rPr lang="en-US" sz="1600" dirty="0" smtClean="0"/>
              <a:t>unfortunately, scroll settings are distributed among 4 registers:</a:t>
            </a:r>
          </a:p>
          <a:p>
            <a:pPr marL="285750" indent="-285750">
              <a:buFont typeface="Arial" panose="020B0604020202020204" pitchFamily="34" charset="0"/>
              <a:buChar char="•"/>
            </a:pPr>
            <a:r>
              <a:rPr lang="en-US" sz="1600" dirty="0"/>
              <a:t>H</a:t>
            </a:r>
            <a:r>
              <a:rPr lang="en-US" sz="1600" dirty="0" smtClean="0"/>
              <a:t>orizontal Pixel Panning (attribute controller </a:t>
            </a:r>
            <a:r>
              <a:rPr lang="en-US" sz="1600" dirty="0"/>
              <a:t>index </a:t>
            </a:r>
            <a:r>
              <a:rPr lang="en-US" sz="1600" dirty="0" smtClean="0"/>
              <a:t>0x13, pixel-precision H scroll)</a:t>
            </a:r>
          </a:p>
          <a:p>
            <a:pPr marL="285750" indent="-285750">
              <a:buFont typeface="Arial" panose="020B0604020202020204" pitchFamily="34" charset="0"/>
              <a:buChar char="•"/>
            </a:pPr>
            <a:r>
              <a:rPr lang="en-US" sz="1600" dirty="0" smtClean="0"/>
              <a:t>Preset Row Scan (CRTC </a:t>
            </a:r>
            <a:r>
              <a:rPr lang="en-US" sz="1600" dirty="0"/>
              <a:t>index </a:t>
            </a:r>
            <a:r>
              <a:rPr lang="en-US" sz="1600" dirty="0" smtClean="0"/>
              <a:t>0x8, pixel-precision </a:t>
            </a:r>
            <a:r>
              <a:rPr lang="en-US" sz="1600" dirty="0" err="1" smtClean="0"/>
              <a:t>textmode</a:t>
            </a:r>
            <a:r>
              <a:rPr lang="en-US" sz="1600" dirty="0" smtClean="0"/>
              <a:t> V scroll)</a:t>
            </a:r>
          </a:p>
          <a:p>
            <a:pPr marL="285750" indent="-285750">
              <a:buFont typeface="Arial" panose="020B0604020202020204" pitchFamily="34" charset="0"/>
              <a:buChar char="•"/>
            </a:pPr>
            <a:r>
              <a:rPr lang="en-US" sz="1600" dirty="0" smtClean="0"/>
              <a:t>Start Address (CRTC index 0xC/0xD) – start position in pixels or characters</a:t>
            </a:r>
          </a:p>
          <a:p>
            <a:pPr marL="285750" indent="-285750">
              <a:buFont typeface="Arial" panose="020B0604020202020204" pitchFamily="34" charset="0"/>
              <a:buChar char="•"/>
            </a:pPr>
            <a:endParaRPr lang="en-US" sz="1600" dirty="0" smtClean="0"/>
          </a:p>
          <a:p>
            <a:r>
              <a:rPr lang="en-US" sz="1600" dirty="0"/>
              <a:t>m</a:t>
            </a:r>
            <a:r>
              <a:rPr lang="en-US" sz="1600" dirty="0" smtClean="0"/>
              <a:t>oreover, CRTC and ATC registers are latched once and cannot be changed mid-frame</a:t>
            </a:r>
          </a:p>
          <a:p>
            <a:pPr marL="285750" indent="-285750">
              <a:buFont typeface="Arial" panose="020B0604020202020204" pitchFamily="34" charset="0"/>
              <a:buChar char="•"/>
            </a:pPr>
            <a:r>
              <a:rPr lang="en-US" sz="1600" dirty="0" smtClean="0"/>
              <a:t>CRTC registers are latched at leading edge of VSYNC pulse (port 0x3DA bit 3 0-&gt;1 transition)</a:t>
            </a:r>
            <a:endParaRPr lang="en-US" sz="1600" dirty="0"/>
          </a:p>
          <a:p>
            <a:pPr marL="285750" indent="-285750">
              <a:buFont typeface="Arial" panose="020B0604020202020204" pitchFamily="34" charset="0"/>
              <a:buChar char="•"/>
            </a:pPr>
            <a:r>
              <a:rPr lang="en-US" sz="1600" dirty="0"/>
              <a:t>Horizontal Pixel Panning </a:t>
            </a:r>
            <a:r>
              <a:rPr lang="en-US" sz="1600" dirty="0" smtClean="0"/>
              <a:t>latched at start of display enable (port </a:t>
            </a:r>
            <a:r>
              <a:rPr lang="en-US" sz="1600" dirty="0"/>
              <a:t>0x3DA bit </a:t>
            </a:r>
            <a:r>
              <a:rPr lang="en-US" sz="1600" dirty="0" smtClean="0"/>
              <a:t>0 1-&gt;0 </a:t>
            </a:r>
            <a:r>
              <a:rPr lang="en-US" sz="1600" dirty="0"/>
              <a:t>transition)</a:t>
            </a:r>
          </a:p>
          <a:p>
            <a:endParaRPr lang="en-US" sz="1600" dirty="0" smtClean="0"/>
          </a:p>
          <a:p>
            <a:r>
              <a:rPr lang="en-US" sz="1600" dirty="0"/>
              <a:t>a</a:t>
            </a:r>
            <a:r>
              <a:rPr lang="en-US" sz="1600" dirty="0" smtClean="0"/>
              <a:t>nd to make everything complicated further, some SVGAs (</a:t>
            </a:r>
            <a:r>
              <a:rPr lang="en-US" sz="1600" dirty="0" err="1" smtClean="0"/>
              <a:t>ATi</a:t>
            </a:r>
            <a:r>
              <a:rPr lang="en-US" sz="1600" dirty="0" smtClean="0"/>
              <a:t>, </a:t>
            </a:r>
            <a:r>
              <a:rPr lang="en-US" sz="1600" dirty="0" err="1" smtClean="0"/>
              <a:t>Matrox</a:t>
            </a:r>
            <a:r>
              <a:rPr lang="en-US" sz="1600" dirty="0" smtClean="0"/>
              <a:t>) latch scroll registers at different positions than most of VGA cards (check </a:t>
            </a:r>
            <a:r>
              <a:rPr lang="en-US" sz="1600" dirty="0" err="1" smtClean="0"/>
              <a:t>marvellous</a:t>
            </a:r>
            <a:r>
              <a:rPr lang="en-US" sz="1600" dirty="0" smtClean="0"/>
              <a:t> </a:t>
            </a:r>
            <a:r>
              <a:rPr lang="en-US" sz="1600" dirty="0" err="1" smtClean="0"/>
              <a:t>Gona’s</a:t>
            </a:r>
            <a:r>
              <a:rPr lang="en-US" sz="1600" dirty="0" smtClean="0"/>
              <a:t> compatibility chart)</a:t>
            </a:r>
          </a:p>
          <a:p>
            <a:endParaRPr lang="en-US" sz="1600" dirty="0" smtClean="0"/>
          </a:p>
          <a:p>
            <a:r>
              <a:rPr lang="en-US" sz="1600" dirty="0"/>
              <a:t>s</a:t>
            </a:r>
            <a:r>
              <a:rPr lang="en-US" sz="1600" dirty="0" smtClean="0"/>
              <a:t>olution: update CRTC registers during active display, update ATC registers on VSYNC (port </a:t>
            </a:r>
            <a:r>
              <a:rPr lang="en-US" sz="1600" dirty="0"/>
              <a:t>0x3DA bit 3 0-&gt;1 </a:t>
            </a:r>
            <a:r>
              <a:rPr lang="en-US" sz="1600" dirty="0" smtClean="0"/>
              <a:t>transition)</a:t>
            </a:r>
          </a:p>
          <a:p>
            <a:endParaRPr lang="en-US" sz="1600" dirty="0" smtClean="0"/>
          </a:p>
          <a:p>
            <a:r>
              <a:rPr lang="en-US" sz="1600" dirty="0"/>
              <a:t>s</a:t>
            </a:r>
            <a:r>
              <a:rPr lang="en-US" sz="1600" dirty="0" smtClean="0"/>
              <a:t>ide advantage: pseudo-triple buffering</a:t>
            </a:r>
            <a:endParaRPr lang="en-US" sz="1600" dirty="0"/>
          </a:p>
        </p:txBody>
      </p:sp>
    </p:spTree>
    <p:extLst>
      <p:ext uri="{BB962C8B-B14F-4D97-AF65-F5344CB8AC3E}">
        <p14:creationId xmlns:p14="http://schemas.microsoft.com/office/powerpoint/2010/main" val="2947230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97</a:t>
            </a:fld>
            <a:endParaRPr lang="ru-RU"/>
          </a:p>
        </p:txBody>
      </p:sp>
      <p:sp>
        <p:nvSpPr>
          <p:cNvPr id="3" name="Прямоугольник 2"/>
          <p:cNvSpPr/>
          <p:nvPr/>
        </p:nvSpPr>
        <p:spPr>
          <a:xfrm>
            <a:off x="226906" y="771550"/>
            <a:ext cx="8391812" cy="3693319"/>
          </a:xfrm>
          <a:prstGeom prst="rect">
            <a:avLst/>
          </a:prstGeom>
        </p:spPr>
        <p:txBody>
          <a:bodyPr wrap="square">
            <a:spAutoFit/>
          </a:bodyPr>
          <a:lstStyle/>
          <a:p>
            <a:r>
              <a:rPr lang="en-US" dirty="0"/>
              <a:t>e</a:t>
            </a:r>
            <a:r>
              <a:rPr lang="en-US" dirty="0" smtClean="0"/>
              <a:t>ven if changing start address </a:t>
            </a:r>
            <a:r>
              <a:rPr lang="en-US" dirty="0" err="1" smtClean="0"/>
              <a:t>midscreen</a:t>
            </a:r>
            <a:r>
              <a:rPr lang="en-US" dirty="0" smtClean="0"/>
              <a:t> is not possible, there are still lots of usable tricks</a:t>
            </a:r>
          </a:p>
          <a:p>
            <a:pPr marL="285750" indent="-285750">
              <a:buFont typeface="Arial" panose="020B0604020202020204" pitchFamily="34" charset="0"/>
              <a:buChar char="•"/>
            </a:pPr>
            <a:r>
              <a:rPr lang="en-US" dirty="0"/>
              <a:t>p</a:t>
            </a:r>
            <a:r>
              <a:rPr lang="en-US" dirty="0" smtClean="0"/>
              <a:t>olling for display enable (port 0x3DA bit 0) for tracking HSYNC and changing palette mid-line</a:t>
            </a:r>
          </a:p>
          <a:p>
            <a:pPr marL="742950" lvl="1" indent="-285750">
              <a:buFont typeface="Arial" panose="020B0604020202020204" pitchFamily="34" charset="0"/>
              <a:buChar char="•"/>
            </a:pPr>
            <a:r>
              <a:rPr lang="en-US" dirty="0" smtClean="0"/>
              <a:t>COPPER BARS! AMIIIIGAAAAAAA!</a:t>
            </a:r>
          </a:p>
          <a:p>
            <a:pPr marL="285750" indent="-285750">
              <a:buFont typeface="Arial" panose="020B0604020202020204" pitchFamily="34" charset="0"/>
              <a:buChar char="•"/>
            </a:pPr>
            <a:r>
              <a:rPr lang="en-US" dirty="0" smtClean="0"/>
              <a:t>Setting Offset register (CRTC index 0x13) to 0 – displays same line on every </a:t>
            </a:r>
            <a:r>
              <a:rPr lang="en-US" dirty="0" err="1" smtClean="0"/>
              <a:t>scanline</a:t>
            </a:r>
            <a:endParaRPr lang="en-US" dirty="0" smtClean="0"/>
          </a:p>
          <a:p>
            <a:pPr marL="742950" lvl="1" indent="-285750">
              <a:buFont typeface="Arial" panose="020B0604020202020204" pitchFamily="34" charset="0"/>
              <a:buChar char="•"/>
            </a:pPr>
            <a:r>
              <a:rPr lang="en-US" dirty="0" err="1" smtClean="0"/>
              <a:t>kefrens</a:t>
            </a:r>
            <a:r>
              <a:rPr lang="en-US" dirty="0" smtClean="0"/>
              <a:t> bars, Y-zooms and even crude X-wobbles</a:t>
            </a:r>
          </a:p>
          <a:p>
            <a:pPr marL="285750" indent="-285750">
              <a:buFont typeface="Arial" panose="020B0604020202020204" pitchFamily="34" charset="0"/>
              <a:buChar char="•"/>
            </a:pPr>
            <a:r>
              <a:rPr lang="en-US" dirty="0"/>
              <a:t>r</a:t>
            </a:r>
            <a:r>
              <a:rPr lang="en-US" dirty="0" smtClean="0"/>
              <a:t>esetting split screen position multiple times per frame, changing modes mid-frame</a:t>
            </a:r>
          </a:p>
          <a:p>
            <a:pPr marL="285750" indent="-285750">
              <a:buFont typeface="Arial" panose="020B0604020202020204" pitchFamily="34" charset="0"/>
              <a:buChar char="•"/>
            </a:pPr>
            <a:r>
              <a:rPr lang="en-US" dirty="0"/>
              <a:t>o</a:t>
            </a:r>
            <a:r>
              <a:rPr lang="en-US" dirty="0" smtClean="0"/>
              <a:t>ddball graphics modes: 16 color linear, 256 color semi-planar, CGA chain-4, etc.</a:t>
            </a:r>
          </a:p>
          <a:p>
            <a:pPr marL="285750" indent="-285750">
              <a:buFont typeface="Arial" panose="020B0604020202020204" pitchFamily="34" charset="0"/>
              <a:buChar char="•"/>
            </a:pPr>
            <a:r>
              <a:rPr lang="en-US" dirty="0"/>
              <a:t>s</a:t>
            </a:r>
            <a:r>
              <a:rPr lang="en-US" dirty="0" smtClean="0"/>
              <a:t>imulating true color modes on standard VGA with color interlacing</a:t>
            </a:r>
          </a:p>
          <a:p>
            <a:pPr marL="285750" indent="-285750">
              <a:buFont typeface="Arial" panose="020B0604020202020204" pitchFamily="34" charset="0"/>
              <a:buChar char="•"/>
            </a:pPr>
            <a:r>
              <a:rPr lang="en-US" dirty="0" smtClean="0"/>
              <a:t>…and much </a:t>
            </a:r>
            <a:r>
              <a:rPr lang="en-US" dirty="0" err="1" smtClean="0"/>
              <a:t>much</a:t>
            </a:r>
            <a:r>
              <a:rPr lang="en-US" dirty="0" smtClean="0"/>
              <a:t> more :)</a:t>
            </a:r>
          </a:p>
          <a:p>
            <a:pPr marL="285750" indent="-285750">
              <a:buFont typeface="Arial" panose="020B0604020202020204" pitchFamily="34" charset="0"/>
              <a:buChar char="•"/>
            </a:pPr>
            <a:endParaRPr lang="en-US" dirty="0"/>
          </a:p>
          <a:p>
            <a:r>
              <a:rPr lang="en-US" dirty="0" smtClean="0"/>
              <a:t>SVGATRIX by Type One/TFL-TDV serves well as reference</a:t>
            </a:r>
          </a:p>
        </p:txBody>
      </p:sp>
    </p:spTree>
    <p:extLst>
      <p:ext uri="{BB962C8B-B14F-4D97-AF65-F5344CB8AC3E}">
        <p14:creationId xmlns:p14="http://schemas.microsoft.com/office/powerpoint/2010/main" val="2627685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98</a:t>
            </a:fld>
            <a:endParaRPr lang="ru-RU"/>
          </a:p>
        </p:txBody>
      </p:sp>
      <p:pic>
        <p:nvPicPr>
          <p:cNvPr id="5" name="Picture 1" descr="F:\emul\DOSBox-X_mmx\capture\kukoo2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43558"/>
            <a:ext cx="5031080" cy="3544625"/>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298816" y="4515966"/>
            <a:ext cx="5966249" cy="369332"/>
          </a:xfrm>
          <a:prstGeom prst="rect">
            <a:avLst/>
          </a:prstGeom>
        </p:spPr>
        <p:txBody>
          <a:bodyPr wrap="none">
            <a:spAutoFit/>
          </a:bodyPr>
          <a:lstStyle/>
          <a:p>
            <a:r>
              <a:rPr lang="en-US" dirty="0" err="1" smtClean="0"/>
              <a:t>Kukoo</a:t>
            </a:r>
            <a:r>
              <a:rPr lang="en-US" dirty="0" smtClean="0"/>
              <a:t> 2 by TFL-TDV (1994) – breaking every rule in the book</a:t>
            </a:r>
            <a:endParaRPr lang="ru-RU" dirty="0"/>
          </a:p>
        </p:txBody>
      </p:sp>
    </p:spTree>
    <p:extLst>
      <p:ext uri="{BB962C8B-B14F-4D97-AF65-F5344CB8AC3E}">
        <p14:creationId xmlns:p14="http://schemas.microsoft.com/office/powerpoint/2010/main" val="9678435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aspect ratio and refresh rate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99</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a:t>
            </a:r>
            <a:r>
              <a:rPr lang="en-US" sz="1800" dirty="0" smtClean="0"/>
              <a:t>ommon VGA modes (except for 640x480) are 16:10 and runs at 70hz vertical</a:t>
            </a:r>
          </a:p>
          <a:p>
            <a:pPr marL="0" indent="0">
              <a:buNone/>
            </a:pPr>
            <a:r>
              <a:rPr lang="en-US" sz="1800" dirty="0"/>
              <a:t>w</a:t>
            </a:r>
            <a:r>
              <a:rPr lang="en-US" sz="1800" dirty="0" smtClean="0"/>
              <a:t>hile being displayed on 4:3 monitor, graphics is being distorted </a:t>
            </a:r>
            <a:endParaRPr lang="en-US" sz="1800" dirty="0"/>
          </a:p>
        </p:txBody>
      </p:sp>
      <p:sp>
        <p:nvSpPr>
          <p:cNvPr id="3" name="Прямоугольник 2"/>
          <p:cNvSpPr/>
          <p:nvPr/>
        </p:nvSpPr>
        <p:spPr>
          <a:xfrm>
            <a:off x="431540" y="3939902"/>
            <a:ext cx="8208912" cy="830997"/>
          </a:xfrm>
          <a:prstGeom prst="rect">
            <a:avLst/>
          </a:prstGeom>
        </p:spPr>
        <p:txBody>
          <a:bodyPr wrap="square">
            <a:spAutoFit/>
          </a:bodyPr>
          <a:lstStyle/>
          <a:p>
            <a:r>
              <a:rPr lang="en-US" sz="1600" dirty="0" smtClean="0"/>
              <a:t>70 Hz refresh considered as advantage during CRT era, but nowadays causes troubles with modern frame grabbers and displays</a:t>
            </a:r>
          </a:p>
          <a:p>
            <a:pPr marL="285750" indent="-285750">
              <a:buFont typeface="Arial" panose="020B0604020202020204" pitchFamily="34" charset="0"/>
              <a:buChar char="•"/>
            </a:pPr>
            <a:r>
              <a:rPr lang="en-US" sz="1600" dirty="0"/>
              <a:t>w</a:t>
            </a:r>
            <a:r>
              <a:rPr lang="en-US" sz="1600" dirty="0" smtClean="0"/>
              <a:t>ith CRTC tweaking, 320x200 letterboxed 60hz modes can be achieved</a:t>
            </a:r>
            <a:endParaRPr lang="ru-RU" sz="1600" dirty="0"/>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20" y="1707653"/>
            <a:ext cx="299522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Прямая со стрелкой 6"/>
          <p:cNvCxnSpPr/>
          <p:nvPr/>
        </p:nvCxnSpPr>
        <p:spPr>
          <a:xfrm>
            <a:off x="3666004" y="2643758"/>
            <a:ext cx="12961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458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1558433"/>
            <a:ext cx="2894199" cy="2170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7287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3508</TotalTime>
  <Words>10419</Words>
  <Application>Microsoft Office PowerPoint</Application>
  <PresentationFormat>Экран (16:9)</PresentationFormat>
  <Paragraphs>1130</Paragraphs>
  <Slides>124</Slides>
  <Notes>86</Notes>
  <HiddenSlides>0</HiddenSlides>
  <MMClips>0</MMClips>
  <ScaleCrop>false</ScaleCrop>
  <HeadingPairs>
    <vt:vector size="4" baseType="variant">
      <vt:variant>
        <vt:lpstr>Тема</vt:lpstr>
      </vt:variant>
      <vt:variant>
        <vt:i4>1</vt:i4>
      </vt:variant>
      <vt:variant>
        <vt:lpstr>Заголовки слайдов</vt:lpstr>
      </vt:variant>
      <vt:variant>
        <vt:i4>124</vt:i4>
      </vt:variant>
    </vt:vector>
  </HeadingPairs>
  <TitlesOfParts>
    <vt:vector size="125" baseType="lpstr">
      <vt:lpstr>Тема Office</vt:lpstr>
      <vt:lpstr>MS-DOS demoscene 2021 - software rendering, sizecoding and modern approach to retro-demomaking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hardware :: sound devices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Artem Vasilev</dc:creator>
  <cp:lastModifiedBy>Artem Vasilev</cp:lastModifiedBy>
  <cp:revision>1070</cp:revision>
  <dcterms:created xsi:type="dcterms:W3CDTF">2021-11-23T10:25:45Z</dcterms:created>
  <dcterms:modified xsi:type="dcterms:W3CDTF">2021-11-26T04:38:03Z</dcterms:modified>
</cp:coreProperties>
</file>